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2" r:id="rId13"/>
    <p:sldId id="273" r:id="rId14"/>
    <p:sldId id="270" r:id="rId15"/>
    <p:sldId id="271" r:id="rId16"/>
    <p:sldId id="30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6" r:id="rId33"/>
    <p:sldId id="298" r:id="rId34"/>
    <p:sldId id="307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281" r:id="rId43"/>
    <p:sldId id="282" r:id="rId44"/>
    <p:sldId id="295" r:id="rId45"/>
    <p:sldId id="293" r:id="rId46"/>
    <p:sldId id="294" r:id="rId47"/>
    <p:sldId id="306" r:id="rId48"/>
    <p:sldId id="283" r:id="rId49"/>
    <p:sldId id="284" r:id="rId50"/>
  </p:sldIdLst>
  <p:sldSz cx="10799763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7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66FF41-7148-43F5-B02D-715FD90BA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"/>
            <a:ext cx="10799763" cy="6479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A11F5A-6E43-4717-8AEA-1E40739D26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10432" y="91554"/>
            <a:ext cx="831667" cy="831667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0B20812-F246-4BC9-95D6-6675BB1A8F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484" y="4003675"/>
            <a:ext cx="2429341" cy="4310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FFFF00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772AAE43-5A20-44EA-B0A0-D075178552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2483" y="4592211"/>
            <a:ext cx="2429341" cy="4310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FFFF00"/>
                </a:solidFill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56EA074-7150-4B2E-BB00-57E4ABBACA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482" y="5344483"/>
            <a:ext cx="2834940" cy="34500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00"/>
                </a:solidFill>
              </a:defRPr>
            </a:lvl1pPr>
          </a:lstStyle>
          <a:p>
            <a:pPr lvl="0"/>
            <a:r>
              <a:rPr lang="en-GB" dirty="0"/>
              <a:t>Surgical Informatics Group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FC006BA-BA82-486A-BC30-08C2C2368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484" y="133662"/>
            <a:ext cx="9314796" cy="1252534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47D15A0-601E-470D-848A-7D7F135948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7422" y="1555472"/>
            <a:ext cx="3645703" cy="5847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FF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41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641D1-A98B-429B-AADB-89A4B6027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727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728580" y="345009"/>
            <a:ext cx="2328699" cy="549164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45009"/>
            <a:ext cx="6851100" cy="549164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A15BB-2B73-46D7-AE6A-0E6729585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727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5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17070-53AE-439E-ABFE-F7DFC27FD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767"/>
            <a:ext cx="10799763" cy="64786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A7190-584A-4F4F-96A2-A236DB13B3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259" y="5734406"/>
            <a:ext cx="663872" cy="6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0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107B6D-57A1-4597-9A52-B00C2EC3D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"/>
            <a:ext cx="10799763" cy="6479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322205"/>
            <a:ext cx="9314796" cy="110294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C445F-E802-479B-BFBB-82F3D74D66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0633" y="59144"/>
            <a:ext cx="829128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F99209-3CFA-482D-8B04-5476E0571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767"/>
            <a:ext cx="10799763" cy="64786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725046"/>
            <a:ext cx="4589899" cy="4111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725046"/>
            <a:ext cx="4589899" cy="4111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2641C-0477-402B-9E9E-88B5268CEF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9625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82FD7B-97C2-48C0-BB6F-8D6014503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767"/>
            <a:ext cx="10799763" cy="647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890" y="345010"/>
            <a:ext cx="9314796" cy="12525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3891" y="1588543"/>
            <a:ext cx="4568806" cy="778521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1" y="2367064"/>
            <a:ext cx="4568806" cy="3481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467380" y="1588543"/>
            <a:ext cx="4591306" cy="778521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0" y="2367064"/>
            <a:ext cx="4591306" cy="3481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C964-6D38-49DC-BE34-EC4D4F90CD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9625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3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DB638-097B-488B-976E-62471881F7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767"/>
            <a:ext cx="10799763" cy="647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DF67D-F59F-40AD-8758-4A72C1EA91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625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7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FCB33-9AD9-4449-AECF-6837FBED9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727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891" y="432012"/>
            <a:ext cx="3483204" cy="1512041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933026"/>
            <a:ext cx="5467380" cy="4605124"/>
          </a:xfrm>
        </p:spPr>
        <p:txBody>
          <a:bodyPr/>
          <a:lstStyle>
            <a:lvl1pPr>
              <a:defRPr sz="2835"/>
            </a:lvl1pPr>
            <a:lvl2pPr>
              <a:defRPr sz="2480"/>
            </a:lvl2pPr>
            <a:lvl3pPr>
              <a:defRPr sz="2126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1944052"/>
            <a:ext cx="3483204" cy="3601598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900E4-0202-42C8-9BC5-03D88A660E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7279" y="5686650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32012"/>
            <a:ext cx="3483204" cy="1512041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933026"/>
            <a:ext cx="5467380" cy="4605124"/>
          </a:xfrm>
        </p:spPr>
        <p:txBody>
          <a:bodyPr anchor="t"/>
          <a:lstStyle>
            <a:lvl1pPr marL="0" indent="0">
              <a:buNone/>
              <a:defRPr sz="2835"/>
            </a:lvl1pPr>
            <a:lvl2pPr marL="404988" indent="0">
              <a:buNone/>
              <a:defRPr sz="2480"/>
            </a:lvl2pPr>
            <a:lvl3pPr marL="809976" indent="0">
              <a:buNone/>
              <a:defRPr sz="2126"/>
            </a:lvl3pPr>
            <a:lvl4pPr marL="1214963" indent="0">
              <a:buNone/>
              <a:defRPr sz="1772"/>
            </a:lvl4pPr>
            <a:lvl5pPr marL="1619951" indent="0">
              <a:buNone/>
              <a:defRPr sz="1772"/>
            </a:lvl5pPr>
            <a:lvl6pPr marL="2024939" indent="0">
              <a:buNone/>
              <a:defRPr sz="1772"/>
            </a:lvl6pPr>
            <a:lvl7pPr marL="2429927" indent="0">
              <a:buNone/>
              <a:defRPr sz="1772"/>
            </a:lvl7pPr>
            <a:lvl8pPr marL="2834914" indent="0">
              <a:buNone/>
              <a:defRPr sz="1772"/>
            </a:lvl8pPr>
            <a:lvl9pPr marL="3239902" indent="0">
              <a:buNone/>
              <a:defRPr sz="17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1944052"/>
            <a:ext cx="3483204" cy="3601598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D93C0-A327-4812-9760-439AB31EC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7279" y="5689267"/>
            <a:ext cx="66452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7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45010"/>
            <a:ext cx="9314796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725046"/>
            <a:ext cx="9314796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006163"/>
            <a:ext cx="242994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CD2DE-0499-45B7-AE33-544E238073AE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006163"/>
            <a:ext cx="364492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006163"/>
            <a:ext cx="242994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31C1D-6F9A-4684-87F7-E953FA313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2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dymodel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tidy-eval-context" TargetMode="External"/><Relationship Id="rId2" Type="http://schemas.openxmlformats.org/officeDocument/2006/relationships/hyperlink" Target="https://www.rstudio.com/con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tidy-eval-context" TargetMode="External"/><Relationship Id="rId2" Type="http://schemas.openxmlformats.org/officeDocument/2006/relationships/hyperlink" Target="https://www.rstudio.com/con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tidy-eval-context" TargetMode="External"/><Relationship Id="rId2" Type="http://schemas.openxmlformats.org/officeDocument/2006/relationships/hyperlink" Target="https://www.rstudio.com/con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tidy-eval-context" TargetMode="External"/><Relationship Id="rId2" Type="http://schemas.openxmlformats.org/officeDocument/2006/relationships/hyperlink" Target="https://www.rstudio.com/con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tidy-eval-context" TargetMode="External"/><Relationship Id="rId2" Type="http://schemas.openxmlformats.org/officeDocument/2006/relationships/hyperlink" Target="https://www.rstudio.com/con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tidy-eval-context" TargetMode="External"/><Relationship Id="rId2" Type="http://schemas.openxmlformats.org/officeDocument/2006/relationships/hyperlink" Target="https://www.rstudio.com/con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rstudio.com/keynotes-fireside-chats/opening-keynote-day2" TargetMode="External"/><Relationship Id="rId2" Type="http://schemas.openxmlformats.org/officeDocument/2006/relationships/hyperlink" Target="https://github.com/kbroman/RStudioConf2019Sli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ources.rstudio.com/rstudio-conf-2019/working-with-categorical-data-in-r-without-losing-your-mind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5A13-7EB8-4579-B32F-0034344BD6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Cameron Fairfield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4D6AD-7E2B-46A8-9C26-845362B200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20/02/2019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4799E-9ED3-4862-8E0C-7C99E2D136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Surgical Informatics Group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442FE-F697-464E-83AB-593AE93D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RStudio::conf 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89F2E-4643-4137-A4EE-8845BC97A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Best Bits</a:t>
            </a:r>
          </a:p>
        </p:txBody>
      </p:sp>
    </p:spTree>
    <p:extLst>
      <p:ext uri="{BB962C8B-B14F-4D97-AF65-F5344CB8AC3E}">
        <p14:creationId xmlns:p14="http://schemas.microsoft.com/office/powerpoint/2010/main" val="71887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564-08D9-4E6E-A6A7-3DC850B9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F7D5-5C4F-43BA-B368-672E25C2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725046"/>
            <a:ext cx="9314796" cy="1874365"/>
          </a:xfrm>
        </p:spPr>
        <p:txBody>
          <a:bodyPr/>
          <a:lstStyle/>
          <a:p>
            <a:r>
              <a:rPr lang="en-GB" dirty="0"/>
              <a:t>Secure access to databases (no more storing passwords in scripts!)</a:t>
            </a:r>
          </a:p>
          <a:p>
            <a:r>
              <a:rPr lang="en-GB" dirty="0"/>
              <a:t>Efficient data management – making the database do the hard work</a:t>
            </a:r>
          </a:p>
          <a:p>
            <a:r>
              <a:rPr lang="en-GB" dirty="0"/>
              <a:t>The </a:t>
            </a:r>
            <a:r>
              <a:rPr lang="en-GB" dirty="0" err="1"/>
              <a:t>dbplyr</a:t>
            </a:r>
            <a:r>
              <a:rPr lang="en-GB" dirty="0"/>
              <a:t> package – use </a:t>
            </a:r>
            <a:r>
              <a:rPr lang="en-GB" dirty="0" err="1"/>
              <a:t>dplyr</a:t>
            </a:r>
            <a:r>
              <a:rPr lang="en-GB" dirty="0"/>
              <a:t> and generate SQL!</a:t>
            </a:r>
          </a:p>
          <a:p>
            <a:r>
              <a:rPr lang="en-GB" dirty="0"/>
              <a:t>Construct a pipeline for regression analyses</a:t>
            </a:r>
          </a:p>
        </p:txBody>
      </p:sp>
    </p:spTree>
    <p:extLst>
      <p:ext uri="{BB962C8B-B14F-4D97-AF65-F5344CB8AC3E}">
        <p14:creationId xmlns:p14="http://schemas.microsoft.com/office/powerpoint/2010/main" val="200134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74DA-0DF7-4B98-A63F-9DAEF4CD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 Access to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8BBC-8F81-4F39-94CD-09661421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Passwords in scripts</a:t>
            </a:r>
          </a:p>
          <a:p>
            <a:endParaRPr lang="en-GB" dirty="0"/>
          </a:p>
          <a:p>
            <a:r>
              <a:rPr lang="en-GB" dirty="0"/>
              <a:t>Better options:</a:t>
            </a:r>
          </a:p>
          <a:p>
            <a:pPr lvl="1"/>
            <a:r>
              <a:rPr lang="en-GB" dirty="0"/>
              <a:t>Separate script</a:t>
            </a:r>
          </a:p>
          <a:p>
            <a:pPr lvl="1"/>
            <a:r>
              <a:rPr lang="en-GB" dirty="0" err="1"/>
              <a:t>Yaml</a:t>
            </a:r>
            <a:r>
              <a:rPr lang="en-GB" dirty="0"/>
              <a:t> file</a:t>
            </a:r>
          </a:p>
          <a:p>
            <a:pPr lvl="1"/>
            <a:r>
              <a:rPr lang="en-GB" i="1" dirty="0"/>
              <a:t>.</a:t>
            </a:r>
            <a:r>
              <a:rPr lang="en-GB" i="1" dirty="0" err="1"/>
              <a:t>Renviron</a:t>
            </a:r>
            <a:r>
              <a:rPr lang="en-GB" i="1" dirty="0"/>
              <a:t> file</a:t>
            </a:r>
          </a:p>
          <a:p>
            <a:pPr lvl="1"/>
            <a:r>
              <a:rPr lang="en-GB" b="1" dirty="0"/>
              <a:t>Keyring package</a:t>
            </a:r>
          </a:p>
          <a:p>
            <a:pPr lvl="1"/>
            <a:r>
              <a:rPr lang="en-GB" b="1" dirty="0" err="1"/>
              <a:t>Rstudioapi</a:t>
            </a:r>
            <a:r>
              <a:rPr lang="en-GB" b="1" dirty="0"/>
              <a:t> </a:t>
            </a:r>
            <a:r>
              <a:rPr lang="en-GB" b="1" dirty="0" err="1"/>
              <a:t>askforpass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91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2B9E-B7B0-4958-B8D5-4A24F6F1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04AE9-E9A9-4F15-B9B6-789D191D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con &lt;- DBI::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dbConnect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(),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Driver = "impala",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Host   = "database.rstudio.com",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UID    = “</a:t>
            </a:r>
            <a:r>
              <a:rPr lang="en-GB" dirty="0" err="1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userid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PWD    = “</a:t>
            </a:r>
            <a:r>
              <a:rPr lang="en-GB" dirty="0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password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”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09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19AC-5F09-40A9-8CBB-184EC658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Openssl</a:t>
            </a:r>
            <a:r>
              <a:rPr lang="en-GB" dirty="0"/>
              <a:t>::</a:t>
            </a:r>
            <a:r>
              <a:rPr lang="en-GB" dirty="0" err="1"/>
              <a:t>askpass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C61B-11BD-4AB2-8DBE-3FEAD8F2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3" y="1334348"/>
            <a:ext cx="9314796" cy="151504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openssl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write_pem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key,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"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id_rsa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",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password = “</a:t>
            </a:r>
            <a:r>
              <a:rPr lang="en-GB" dirty="0" err="1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supersecret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”)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9ED64-1604-43BC-AE35-AD9D1ED27E9B}"/>
              </a:ext>
            </a:extLst>
          </p:cNvPr>
          <p:cNvSpPr txBox="1">
            <a:spLocks/>
          </p:cNvSpPr>
          <p:nvPr/>
        </p:nvSpPr>
        <p:spPr>
          <a:xfrm>
            <a:off x="742483" y="4105257"/>
            <a:ext cx="9314796" cy="1515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openssl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write_pem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key,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"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id_rsa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password =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openssl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askpass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(prompt = "Please choose a password")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972855-22CC-4511-84E5-F7DA3D77BDC9}"/>
              </a:ext>
            </a:extLst>
          </p:cNvPr>
          <p:cNvSpPr txBox="1">
            <a:spLocks/>
          </p:cNvSpPr>
          <p:nvPr/>
        </p:nvSpPr>
        <p:spPr>
          <a:xfrm>
            <a:off x="742483" y="3113520"/>
            <a:ext cx="9314796" cy="5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ource Sans Pro Semibold" panose="020B0603030403020204" pitchFamily="34" charset="0"/>
              </a:rPr>
              <a:t>Greater password security as:</a:t>
            </a:r>
          </a:p>
        </p:txBody>
      </p:sp>
    </p:spTree>
    <p:extLst>
      <p:ext uri="{BB962C8B-B14F-4D97-AF65-F5344CB8AC3E}">
        <p14:creationId xmlns:p14="http://schemas.microsoft.com/office/powerpoint/2010/main" val="219595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5FCD-AAD1-423E-88A3-18632492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40249"/>
            <a:ext cx="9314796" cy="990529"/>
          </a:xfrm>
        </p:spPr>
        <p:txBody>
          <a:bodyPr/>
          <a:lstStyle/>
          <a:p>
            <a:r>
              <a:rPr lang="en-GB" dirty="0"/>
              <a:t>Deployed Content – Prompt for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A111-9DC4-4E96-87D7-82AAB613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3" y="872837"/>
            <a:ext cx="9314796" cy="53783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library(shiny)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library(DBI)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</a:t>
            </a:r>
            <a:r>
              <a:rPr lang="en-GB" sz="16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 </a:t>
            </a:r>
          </a:p>
          <a:p>
            <a:pPr marL="0" indent="0">
              <a:buNone/>
            </a:pPr>
            <a:endParaRPr lang="en-GB" sz="16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server &lt;- function(input, output, session) {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data &lt;- reactive({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</a:t>
            </a:r>
            <a:r>
              <a:rPr lang="en-GB" sz="1600" b="1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req</a:t>
            </a: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sz="1600" b="1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input$uid</a:t>
            </a: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</a:t>
            </a:r>
            <a:r>
              <a:rPr lang="en-GB" sz="1600" b="1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input$pwd</a:t>
            </a: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con &lt;- </a:t>
            </a:r>
            <a:r>
              <a:rPr lang="en-GB" sz="16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dbConnect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sz="16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::</a:t>
            </a:r>
            <a:r>
              <a:rPr lang="en-GB" sz="16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(),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Driver = "Postgres",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Server = "mydb.company.com",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Port = 5432,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Database = "sales-data",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</a:t>
            </a: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UID = </a:t>
            </a:r>
            <a:r>
              <a:rPr lang="en-GB" sz="1600" b="1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input$uid</a:t>
            </a: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        </a:t>
            </a:r>
          </a:p>
          <a:p>
            <a:pPr marL="0" indent="0">
              <a:buNone/>
            </a:pP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PWD = </a:t>
            </a:r>
            <a:r>
              <a:rPr lang="en-GB" sz="1600" b="1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input$pwd</a:t>
            </a:r>
            <a:r>
              <a:rPr lang="en-GB" sz="16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)     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data &lt;- </a:t>
            </a:r>
            <a:r>
              <a:rPr lang="en-GB" sz="16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dbGetQuery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(con, "SELECT * FROM sales")      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sz="16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dbDisconnect</a:t>
            </a: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(con)        </a:t>
            </a: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})        </a:t>
            </a:r>
          </a:p>
          <a:p>
            <a:pPr marL="0" indent="0">
              <a:buNone/>
            </a:pPr>
            <a:endParaRPr lang="en-GB" sz="16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... some code that uses data() } </a:t>
            </a:r>
          </a:p>
        </p:txBody>
      </p:sp>
    </p:spTree>
    <p:extLst>
      <p:ext uri="{BB962C8B-B14F-4D97-AF65-F5344CB8AC3E}">
        <p14:creationId xmlns:p14="http://schemas.microsoft.com/office/powerpoint/2010/main" val="72795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5FCD-AAD1-423E-88A3-18632492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40249"/>
            <a:ext cx="9314796" cy="990529"/>
          </a:xfrm>
        </p:spPr>
        <p:txBody>
          <a:bodyPr/>
          <a:lstStyle/>
          <a:p>
            <a:r>
              <a:rPr lang="en-GB" dirty="0"/>
              <a:t>Deployed Content - .</a:t>
            </a:r>
            <a:r>
              <a:rPr lang="en-GB" dirty="0" err="1"/>
              <a:t>Renviron</a:t>
            </a:r>
            <a:r>
              <a:rPr lang="en-GB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A111-9DC4-4E96-87D7-82AAB613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75" y="1238660"/>
            <a:ext cx="9314796" cy="723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sz="18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userid</a:t>
            </a:r>
            <a:r>
              <a:rPr lang="en-GB" sz="1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"</a:t>
            </a:r>
            <a:r>
              <a:rPr lang="en-GB" sz="1800" dirty="0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username</a:t>
            </a:r>
            <a:r>
              <a:rPr lang="en-GB" sz="1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 </a:t>
            </a:r>
          </a:p>
          <a:p>
            <a:pPr marL="0" indent="0">
              <a:buNone/>
            </a:pPr>
            <a:r>
              <a:rPr lang="en-GB" sz="1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sz="18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pwd</a:t>
            </a:r>
            <a:r>
              <a:rPr lang="en-GB" sz="1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"</a:t>
            </a:r>
            <a:r>
              <a:rPr lang="en-GB" sz="1800" dirty="0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password</a:t>
            </a:r>
            <a:r>
              <a:rPr lang="en-GB" sz="1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F6245-54AB-4734-AF24-2AAD37B71690}"/>
              </a:ext>
            </a:extLst>
          </p:cNvPr>
          <p:cNvSpPr txBox="1"/>
          <p:nvPr/>
        </p:nvSpPr>
        <p:spPr>
          <a:xfrm>
            <a:off x="889462" y="3125585"/>
            <a:ext cx="8620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con &lt;- DBI::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dbConnect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::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odbc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(),</a:t>
            </a:r>
          </a:p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Driver = "impala",</a:t>
            </a:r>
          </a:p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Host   = "database.rstudio.com",</a:t>
            </a:r>
          </a:p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UID    =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Sys.getenv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("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userid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"),</a:t>
            </a:r>
          </a:p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PWD    =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Sys.getenv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("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pwd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")</a:t>
            </a:r>
          </a:p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70CD8-0A69-4E11-A097-873F9491A78B}"/>
              </a:ext>
            </a:extLst>
          </p:cNvPr>
          <p:cNvSpPr txBox="1"/>
          <p:nvPr/>
        </p:nvSpPr>
        <p:spPr>
          <a:xfrm>
            <a:off x="723792" y="869328"/>
            <a:ext cx="905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script and enter the following: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C39C4-D6EA-4E3A-BDAE-BA2CE910E906}"/>
              </a:ext>
            </a:extLst>
          </p:cNvPr>
          <p:cNvSpPr txBox="1"/>
          <p:nvPr/>
        </p:nvSpPr>
        <p:spPr>
          <a:xfrm>
            <a:off x="761175" y="2067739"/>
            <a:ext cx="905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Save the script as ‘.</a:t>
            </a:r>
            <a:r>
              <a:rPr lang="en-GB" dirty="0" err="1"/>
              <a:t>Renviron</a:t>
            </a:r>
            <a:r>
              <a:rPr lang="en-GB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Restart R session</a:t>
            </a:r>
          </a:p>
        </p:txBody>
      </p:sp>
    </p:spTree>
    <p:extLst>
      <p:ext uri="{BB962C8B-B14F-4D97-AF65-F5344CB8AC3E}">
        <p14:creationId xmlns:p14="http://schemas.microsoft.com/office/powerpoint/2010/main" val="26865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EBEC-E37F-4C5B-8D4A-53F9CA66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Encryptr</a:t>
            </a:r>
            <a:r>
              <a:rPr lang="en-GB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D7B6B-384D-4F4F-9652-6054618B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Easy encryption of variables</a:t>
            </a:r>
          </a:p>
          <a:p>
            <a:r>
              <a:rPr lang="en-GB" dirty="0"/>
              <a:t>Easy decryption</a:t>
            </a:r>
          </a:p>
          <a:p>
            <a:r>
              <a:rPr lang="en-GB" dirty="0"/>
              <a:t>Follows safe </a:t>
            </a:r>
            <a:r>
              <a:rPr lang="en-GB"/>
              <a:t>password use</a:t>
            </a:r>
          </a:p>
          <a:p>
            <a:r>
              <a:rPr lang="en-GB" dirty="0"/>
              <a:t>https://github.com/SurgicalInformatics/encryptr</a:t>
            </a:r>
          </a:p>
        </p:txBody>
      </p:sp>
    </p:spTree>
    <p:extLst>
      <p:ext uri="{BB962C8B-B14F-4D97-AF65-F5344CB8AC3E}">
        <p14:creationId xmlns:p14="http://schemas.microsoft.com/office/powerpoint/2010/main" val="400722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D80D-BF03-4DC7-AD93-37FF385B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Efficient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575DC-B698-4B31-9201-9441A8D1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Avoid “heavy lifting” in RAM</a:t>
            </a:r>
          </a:p>
          <a:p>
            <a:endParaRPr lang="en-GB" dirty="0"/>
          </a:p>
          <a:p>
            <a:r>
              <a:rPr lang="en-GB" dirty="0"/>
              <a:t>Avoid pulling all the data with every transformation</a:t>
            </a:r>
          </a:p>
          <a:p>
            <a:endParaRPr lang="en-GB" dirty="0"/>
          </a:p>
          <a:p>
            <a:r>
              <a:rPr lang="en-GB" dirty="0"/>
              <a:t>Retrieve all required data when desired</a:t>
            </a:r>
          </a:p>
        </p:txBody>
      </p:sp>
    </p:spTree>
    <p:extLst>
      <p:ext uri="{BB962C8B-B14F-4D97-AF65-F5344CB8AC3E}">
        <p14:creationId xmlns:p14="http://schemas.microsoft.com/office/powerpoint/2010/main" val="9202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9D5A-6067-45D7-A4E3-C81BA29C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Workable Example with </a:t>
            </a:r>
            <a:r>
              <a:rPr lang="en-GB" dirty="0" err="1"/>
              <a:t>Sparklyr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D1BFA-9747-4DA2-BACF-D91083E6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725046"/>
            <a:ext cx="9314796" cy="30215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tidyverse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dbplyr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			</a:t>
            </a:r>
            <a:r>
              <a:rPr lang="en-GB" dirty="0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#Lets you use </a:t>
            </a:r>
            <a:r>
              <a:rPr lang="en-GB" dirty="0" err="1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dplyr</a:t>
            </a:r>
            <a:r>
              <a:rPr lang="en-GB" dirty="0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instead of SQL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sparklyr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library(nycflights13)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library(ggplot2)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 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#Set up a local connection (should work on your system)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&lt;-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spark_connect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(master = "local")		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9B258E-526C-4041-8C4F-4A58A38B3763}"/>
              </a:ext>
            </a:extLst>
          </p:cNvPr>
          <p:cNvSpPr txBox="1">
            <a:spLocks/>
          </p:cNvSpPr>
          <p:nvPr/>
        </p:nvSpPr>
        <p:spPr>
          <a:xfrm>
            <a:off x="742483" y="4746567"/>
            <a:ext cx="9314796" cy="1133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ource Sans Pro Semibold" panose="020B0603030403020204" pitchFamily="34" charset="0"/>
              </a:rPr>
              <a:t>		</a:t>
            </a:r>
          </a:p>
          <a:p>
            <a:r>
              <a:rPr lang="en-GB" dirty="0"/>
              <a:t>‘</a:t>
            </a:r>
            <a:r>
              <a:rPr lang="en-GB" dirty="0" err="1"/>
              <a:t>sc</a:t>
            </a:r>
            <a:r>
              <a:rPr lang="en-GB" dirty="0"/>
              <a:t>’ should now be stored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702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C636-77CD-42E4-BEE0-69589C73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in some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4A15-EA46-4A31-A26A-824FC71EF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725046"/>
            <a:ext cx="9314796" cy="641589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spark_flights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&lt;-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sdf_copy_to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flights, "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my_flights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DCB5E2-887B-4AD0-8D9E-44D3A0FE005B}"/>
              </a:ext>
            </a:extLst>
          </p:cNvPr>
          <p:cNvSpPr txBox="1">
            <a:spLocks/>
          </p:cNvSpPr>
          <p:nvPr/>
        </p:nvSpPr>
        <p:spPr>
          <a:xfrm>
            <a:off x="742484" y="3771486"/>
            <a:ext cx="9314796" cy="174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‘</a:t>
            </a:r>
            <a:r>
              <a:rPr lang="en-GB" dirty="0" err="1"/>
              <a:t>spark_flights</a:t>
            </a:r>
            <a:r>
              <a:rPr lang="en-GB" dirty="0"/>
              <a:t>’ appears in local environment</a:t>
            </a:r>
          </a:p>
          <a:p>
            <a:r>
              <a:rPr lang="en-GB" dirty="0"/>
              <a:t>‘</a:t>
            </a:r>
            <a:r>
              <a:rPr lang="en-GB" dirty="0" err="1"/>
              <a:t>my_flights</a:t>
            </a:r>
            <a:r>
              <a:rPr lang="en-GB" dirty="0"/>
              <a:t>’ appears in the connections pane</a:t>
            </a:r>
          </a:p>
        </p:txBody>
      </p:sp>
    </p:spTree>
    <p:extLst>
      <p:ext uri="{BB962C8B-B14F-4D97-AF65-F5344CB8AC3E}">
        <p14:creationId xmlns:p14="http://schemas.microsoft.com/office/powerpoint/2010/main" val="77311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38B7-9CCB-4A1D-A872-70B2BEAB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595C-5BF8-4551-9277-18F45B89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RStudio::conf format</a:t>
            </a:r>
          </a:p>
          <a:p>
            <a:r>
              <a:rPr lang="en-GB" dirty="0"/>
              <a:t>Big data workshop</a:t>
            </a:r>
          </a:p>
          <a:p>
            <a:r>
              <a:rPr lang="en-GB" dirty="0"/>
              <a:t>Tidy eval</a:t>
            </a:r>
          </a:p>
          <a:p>
            <a:r>
              <a:rPr lang="en-GB" dirty="0"/>
              <a:t>GT package</a:t>
            </a:r>
          </a:p>
          <a:p>
            <a:r>
              <a:rPr lang="en-GB" dirty="0"/>
              <a:t>Notable mentions</a:t>
            </a:r>
          </a:p>
          <a:p>
            <a:r>
              <a:rPr lang="en-GB" dirty="0"/>
              <a:t>RStudio::conf 2020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30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2D23-831E-4423-A075-7F5F7C69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6BE46-F6A1-498A-8BE2-71EEFA7D5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spark_flights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%&gt;%  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   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group_by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 %&gt;%  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  summarise(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avg_delay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mean(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arr_delay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na.rm = TRUE)) -&gt;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average_delay</a:t>
            </a:r>
            <a:endParaRPr lang="en-GB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 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average_delay</a:t>
            </a:r>
            <a:endParaRPr lang="en-GB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# Source: spark&lt;?&gt; [?? x 2]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dest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  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avg_delay</a:t>
            </a:r>
            <a:endParaRPr lang="en-GB" dirty="0">
              <a:solidFill>
                <a:schemeClr val="accent2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&lt;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chr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     &lt;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dbl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   1 IAH        4.24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2 PBI        8.56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3 BOS        2.91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4 CLT        7.36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# ... with more rows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54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FDA1-E044-4355-8FFC-EBAF5A5D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1EBE4-8BCC-4EEC-8186-A3E841DF9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average_delay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%&gt;%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  collect()</a:t>
            </a:r>
          </a:p>
          <a:p>
            <a:pPr marL="0" indent="0">
              <a:buNone/>
            </a:pPr>
            <a:endParaRPr lang="en-GB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# A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tibble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 105 x 2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dest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  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avg_delay</a:t>
            </a:r>
            <a:endParaRPr lang="en-GB" dirty="0">
              <a:solidFill>
                <a:schemeClr val="accent2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&lt;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chr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     &lt;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dbl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   1 IAH        4.24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2 PBI        8.56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3 BOS        2.91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4 CLT        7.36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# ... with 101 more rows</a:t>
            </a:r>
          </a:p>
        </p:txBody>
      </p:sp>
    </p:spTree>
    <p:extLst>
      <p:ext uri="{BB962C8B-B14F-4D97-AF65-F5344CB8AC3E}">
        <p14:creationId xmlns:p14="http://schemas.microsoft.com/office/powerpoint/2010/main" val="1289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3721-C56D-45BA-8653-E9CE988E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dbplyr</a:t>
            </a:r>
            <a:r>
              <a:rPr lang="en-GB" dirty="0"/>
              <a:t> –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F75B-D2D1-45D7-8D69-179CE4C6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189407"/>
            <a:ext cx="9314796" cy="143379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flights %&gt;%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  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summarise_if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is.numeric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mean, na.rm = TRUE) %&gt;%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 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show_query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()</a:t>
            </a:r>
          </a:p>
          <a:p>
            <a:pPr marL="0" indent="0">
              <a:buNone/>
            </a:pPr>
            <a:endParaRPr lang="en-GB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F68E3-590A-4C54-8C69-8952C9228072}"/>
              </a:ext>
            </a:extLst>
          </p:cNvPr>
          <p:cNvSpPr txBox="1"/>
          <p:nvPr/>
        </p:nvSpPr>
        <p:spPr>
          <a:xfrm>
            <a:off x="166255" y="2623197"/>
            <a:ext cx="1033272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Applying predicate on the first 100 rows</a:t>
            </a:r>
          </a:p>
          <a:p>
            <a:endParaRPr lang="en-GB" sz="1600" b="1" dirty="0"/>
          </a:p>
          <a:p>
            <a:r>
              <a:rPr lang="en-GB" sz="1600" b="1" dirty="0"/>
              <a:t>&lt;SQL&gt;</a:t>
            </a:r>
          </a:p>
          <a:p>
            <a:r>
              <a:rPr lang="en-GB" sz="1600" b="1" dirty="0"/>
              <a:t>SELECT AVG("</a:t>
            </a:r>
            <a:r>
              <a:rPr lang="en-GB" sz="1600" b="1" dirty="0" err="1"/>
              <a:t>flightid</a:t>
            </a:r>
            <a:r>
              <a:rPr lang="en-GB" sz="1600" b="1" dirty="0"/>
              <a:t>") AS "</a:t>
            </a:r>
            <a:r>
              <a:rPr lang="en-GB" sz="1600" b="1" dirty="0" err="1"/>
              <a:t>flightid</a:t>
            </a:r>
            <a:r>
              <a:rPr lang="en-GB" sz="1600" b="1" dirty="0"/>
              <a:t>", AVG("year") AS "year", AVG("month") AS "month", AVG("</a:t>
            </a:r>
            <a:r>
              <a:rPr lang="en-GB" sz="1600" b="1" dirty="0" err="1"/>
              <a:t>dayofmonth</a:t>
            </a:r>
            <a:r>
              <a:rPr lang="en-GB" sz="1600" b="1" dirty="0"/>
              <a:t>") AS "</a:t>
            </a:r>
            <a:r>
              <a:rPr lang="en-GB" sz="1600" b="1" dirty="0" err="1"/>
              <a:t>dayofmonth</a:t>
            </a:r>
            <a:r>
              <a:rPr lang="en-GB" sz="1600" b="1" dirty="0"/>
              <a:t>", AVG("</a:t>
            </a:r>
            <a:r>
              <a:rPr lang="en-GB" sz="1600" b="1" dirty="0" err="1"/>
              <a:t>dayofweek</a:t>
            </a:r>
            <a:r>
              <a:rPr lang="en-GB" sz="1600" b="1" dirty="0"/>
              <a:t>") AS "</a:t>
            </a:r>
            <a:r>
              <a:rPr lang="en-GB" sz="1600" b="1" dirty="0" err="1"/>
              <a:t>dayofweek</a:t>
            </a:r>
            <a:r>
              <a:rPr lang="en-GB" sz="1600" b="1" dirty="0"/>
              <a:t>", AVG("</a:t>
            </a:r>
            <a:r>
              <a:rPr lang="en-GB" sz="1600" b="1" dirty="0" err="1"/>
              <a:t>deptime</a:t>
            </a:r>
            <a:r>
              <a:rPr lang="en-GB" sz="1600" b="1" dirty="0"/>
              <a:t>") AS "</a:t>
            </a:r>
            <a:r>
              <a:rPr lang="en-GB" sz="1600" b="1" dirty="0" err="1"/>
              <a:t>deptime</a:t>
            </a:r>
            <a:r>
              <a:rPr lang="en-GB" sz="1600" b="1" dirty="0"/>
              <a:t>", AVG("</a:t>
            </a:r>
            <a:r>
              <a:rPr lang="en-GB" sz="1600" b="1" dirty="0" err="1"/>
              <a:t>crsdeptime</a:t>
            </a:r>
            <a:r>
              <a:rPr lang="en-GB" sz="1600" b="1" dirty="0"/>
              <a:t>") AS "</a:t>
            </a:r>
            <a:r>
              <a:rPr lang="en-GB" sz="1600" b="1" dirty="0" err="1"/>
              <a:t>crsdeptime</a:t>
            </a:r>
            <a:r>
              <a:rPr lang="en-GB" sz="1600" b="1" dirty="0"/>
              <a:t>", AVG("</a:t>
            </a:r>
            <a:r>
              <a:rPr lang="en-GB" sz="1600" b="1" dirty="0" err="1"/>
              <a:t>arrtime</a:t>
            </a:r>
            <a:r>
              <a:rPr lang="en-GB" sz="1600" b="1" dirty="0"/>
              <a:t>") AS "</a:t>
            </a:r>
            <a:r>
              <a:rPr lang="en-GB" sz="1600" b="1" dirty="0" err="1"/>
              <a:t>arrtime</a:t>
            </a:r>
            <a:r>
              <a:rPr lang="en-GB" sz="1600" b="1" dirty="0"/>
              <a:t>", AVG("</a:t>
            </a:r>
            <a:r>
              <a:rPr lang="en-GB" sz="1600" b="1" dirty="0" err="1"/>
              <a:t>crsarrtime</a:t>
            </a:r>
            <a:r>
              <a:rPr lang="en-GB" sz="1600" b="1" dirty="0"/>
              <a:t>") AS "</a:t>
            </a:r>
            <a:r>
              <a:rPr lang="en-GB" sz="1600" b="1" dirty="0" err="1"/>
              <a:t>crsarrtime</a:t>
            </a:r>
            <a:r>
              <a:rPr lang="en-GB" sz="1600" b="1" dirty="0"/>
              <a:t>", AVG("</a:t>
            </a:r>
            <a:r>
              <a:rPr lang="en-GB" sz="1600" b="1" dirty="0" err="1"/>
              <a:t>flightnum</a:t>
            </a:r>
            <a:r>
              <a:rPr lang="en-GB" sz="1600" b="1" dirty="0"/>
              <a:t>") AS "</a:t>
            </a:r>
            <a:r>
              <a:rPr lang="en-GB" sz="1600" b="1" dirty="0" err="1"/>
              <a:t>flightnum</a:t>
            </a:r>
            <a:r>
              <a:rPr lang="en-GB" sz="1600" b="1" dirty="0"/>
              <a:t>", AVG("</a:t>
            </a:r>
            <a:r>
              <a:rPr lang="en-GB" sz="1600" b="1" dirty="0" err="1"/>
              <a:t>actualelapsedtime</a:t>
            </a:r>
            <a:r>
              <a:rPr lang="en-GB" sz="1600" b="1" dirty="0"/>
              <a:t>") AS "</a:t>
            </a:r>
            <a:r>
              <a:rPr lang="en-GB" sz="1600" b="1" dirty="0" err="1"/>
              <a:t>actualelapsedtime</a:t>
            </a:r>
            <a:r>
              <a:rPr lang="en-GB" sz="1600" b="1" dirty="0"/>
              <a:t>", AVG("</a:t>
            </a:r>
            <a:r>
              <a:rPr lang="en-GB" sz="1600" b="1" dirty="0" err="1"/>
              <a:t>crselapsedtime</a:t>
            </a:r>
            <a:r>
              <a:rPr lang="en-GB" sz="1600" b="1" dirty="0"/>
              <a:t>") AS "</a:t>
            </a:r>
            <a:r>
              <a:rPr lang="en-GB" sz="1600" b="1" dirty="0" err="1"/>
              <a:t>crselapsedtime</a:t>
            </a:r>
            <a:r>
              <a:rPr lang="en-GB" sz="1600" b="1" dirty="0"/>
              <a:t>", AVG("airtime") AS "airtime", AVG("</a:t>
            </a:r>
            <a:r>
              <a:rPr lang="en-GB" sz="1600" b="1" dirty="0" err="1"/>
              <a:t>arrdelay</a:t>
            </a:r>
            <a:r>
              <a:rPr lang="en-GB" sz="1600" b="1" dirty="0"/>
              <a:t>") AS "</a:t>
            </a:r>
            <a:r>
              <a:rPr lang="en-GB" sz="1600" b="1" dirty="0" err="1"/>
              <a:t>arrdelay</a:t>
            </a:r>
            <a:r>
              <a:rPr lang="en-GB" sz="1600" b="1" dirty="0"/>
              <a:t>", AVG("</a:t>
            </a:r>
            <a:r>
              <a:rPr lang="en-GB" sz="1600" b="1" dirty="0" err="1"/>
              <a:t>depdelay</a:t>
            </a:r>
            <a:r>
              <a:rPr lang="en-GB" sz="1600" b="1" dirty="0"/>
              <a:t>") AS "</a:t>
            </a:r>
            <a:r>
              <a:rPr lang="en-GB" sz="1600" b="1" dirty="0" err="1"/>
              <a:t>depdelay</a:t>
            </a:r>
            <a:r>
              <a:rPr lang="en-GB" sz="1600" b="1" dirty="0"/>
              <a:t>", AVG("distance") AS "distance", AVG("</a:t>
            </a:r>
            <a:r>
              <a:rPr lang="en-GB" sz="1600" b="1" dirty="0" err="1"/>
              <a:t>taxiin</a:t>
            </a:r>
            <a:r>
              <a:rPr lang="en-GB" sz="1600" b="1" dirty="0"/>
              <a:t>") AS "</a:t>
            </a:r>
            <a:r>
              <a:rPr lang="en-GB" sz="1600" b="1" dirty="0" err="1"/>
              <a:t>taxiin</a:t>
            </a:r>
            <a:r>
              <a:rPr lang="en-GB" sz="1600" b="1" dirty="0"/>
              <a:t>", AVG("</a:t>
            </a:r>
            <a:r>
              <a:rPr lang="en-GB" sz="1600" b="1" dirty="0" err="1"/>
              <a:t>taxiout</a:t>
            </a:r>
            <a:r>
              <a:rPr lang="en-GB" sz="1600" b="1" dirty="0"/>
              <a:t>") AS "</a:t>
            </a:r>
            <a:r>
              <a:rPr lang="en-GB" sz="1600" b="1" dirty="0" err="1"/>
              <a:t>taxiout</a:t>
            </a:r>
            <a:r>
              <a:rPr lang="en-GB" sz="1600" b="1" dirty="0"/>
              <a:t>", AVG("cancelled") AS "cancelled", AVG("diverted") AS "diverted", AVG("</a:t>
            </a:r>
            <a:r>
              <a:rPr lang="en-GB" sz="1600" b="1" dirty="0" err="1"/>
              <a:t>carrierdelay</a:t>
            </a:r>
            <a:r>
              <a:rPr lang="en-GB" sz="1600" b="1" dirty="0"/>
              <a:t>") AS "</a:t>
            </a:r>
            <a:r>
              <a:rPr lang="en-GB" sz="1600" b="1" dirty="0" err="1"/>
              <a:t>carrierdelay</a:t>
            </a:r>
            <a:r>
              <a:rPr lang="en-GB" sz="1600" b="1" dirty="0"/>
              <a:t>", AVG("</a:t>
            </a:r>
            <a:r>
              <a:rPr lang="en-GB" sz="1600" b="1" dirty="0" err="1"/>
              <a:t>weatherdelay</a:t>
            </a:r>
            <a:r>
              <a:rPr lang="en-GB" sz="1600" b="1" dirty="0"/>
              <a:t>") AS "</a:t>
            </a:r>
            <a:r>
              <a:rPr lang="en-GB" sz="1600" b="1" dirty="0" err="1"/>
              <a:t>weatherdelay</a:t>
            </a:r>
            <a:r>
              <a:rPr lang="en-GB" sz="1600" b="1" dirty="0"/>
              <a:t>", AVG("</a:t>
            </a:r>
            <a:r>
              <a:rPr lang="en-GB" sz="1600" b="1" dirty="0" err="1"/>
              <a:t>nasdelay</a:t>
            </a:r>
            <a:r>
              <a:rPr lang="en-GB" sz="1600" b="1" dirty="0"/>
              <a:t>") AS "</a:t>
            </a:r>
            <a:r>
              <a:rPr lang="en-GB" sz="1600" b="1" dirty="0" err="1"/>
              <a:t>nasdelay</a:t>
            </a:r>
            <a:r>
              <a:rPr lang="en-GB" sz="1600" b="1" dirty="0"/>
              <a:t>", AVG("</a:t>
            </a:r>
            <a:r>
              <a:rPr lang="en-GB" sz="1600" b="1" dirty="0" err="1"/>
              <a:t>securitydelay</a:t>
            </a:r>
            <a:r>
              <a:rPr lang="en-GB" sz="1600" b="1" dirty="0"/>
              <a:t>") AS "</a:t>
            </a:r>
            <a:r>
              <a:rPr lang="en-GB" sz="1600" b="1" dirty="0" err="1"/>
              <a:t>securitydelay</a:t>
            </a:r>
            <a:r>
              <a:rPr lang="en-GB" sz="1600" b="1" dirty="0"/>
              <a:t>", AVG("</a:t>
            </a:r>
            <a:r>
              <a:rPr lang="en-GB" sz="1600" b="1" dirty="0" err="1"/>
              <a:t>lateaircraftdelay</a:t>
            </a:r>
            <a:r>
              <a:rPr lang="en-GB" sz="1600" b="1" dirty="0"/>
              <a:t>") AS "</a:t>
            </a:r>
            <a:r>
              <a:rPr lang="en-GB" sz="1600" b="1" dirty="0" err="1"/>
              <a:t>lateaircraftdelay</a:t>
            </a:r>
            <a:r>
              <a:rPr lang="en-GB" sz="1600" b="1" dirty="0"/>
              <a:t>", AVG("score") AS "score“</a:t>
            </a:r>
          </a:p>
          <a:p>
            <a:endParaRPr lang="en-GB" sz="1600" b="1" dirty="0"/>
          </a:p>
          <a:p>
            <a:r>
              <a:rPr lang="en-GB" sz="1600" b="1" dirty="0"/>
              <a:t>FROM </a:t>
            </a:r>
            <a:r>
              <a:rPr lang="en-GB" sz="1600" b="1" dirty="0" err="1"/>
              <a:t>datawarehouse.flight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351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D879-0745-47BC-89E0-69703062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C158-EB5D-46DF-A4BB-AAC04504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mtcars_tbl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&lt;-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copy_to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mtcars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"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mtcars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")</a:t>
            </a:r>
          </a:p>
          <a:p>
            <a:pPr marL="0" indent="0">
              <a:buNone/>
            </a:pPr>
            <a:endParaRPr lang="en-GB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transform our data set, and then partitions into 'training', 'test’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partitions &lt;-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mtcars_tbl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%&gt;%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	filter(hp &gt;= 100) %&gt;%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ft_bucketizer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input_col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“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cyl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”,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	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output_col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“cyl8”,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				splits = c(0,8,12))) %&gt;%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sdf_partition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(training = 0.5, test = 0.5, seed = 888)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fit a linear model to the training dataset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fit &lt;-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partitions$training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%&gt;%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ml_linear_regression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(mpg ~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+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cyl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454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E4E6-ADE9-482E-8012-B81E7EBB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Execute 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76A1D-A76E-4ED1-891E-DB518872F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summary(fit)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Call: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ml_linear_regression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(., mpg ~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wt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+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cyl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Deviance Residuals::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    Min      1Q  Median      3Q     Max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-2.0947 -1.2747 -0.1129  1.0876  2.2185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Coefficients: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            Estimate Std. Error t value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(&gt;|t|)   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(Intercept) 33.79558    2.67240 12.6462 4.92e-07 ***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wt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         -1.59625    0.73729 -2.1650  0.05859 . 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cyl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        -1.58036    0.49670 -3.1817  0.01115 * 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---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</a:t>
            </a:r>
            <a:r>
              <a:rPr lang="en-GB" dirty="0" err="1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Signif</a:t>
            </a: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. codes:  0 '***' 0.001 '**' 0.01 '*' 0.05 '.' 0.1 ' ‘ 1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R-Squared: 0.8267 </a:t>
            </a:r>
          </a:p>
          <a:p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## Root Mean Squared Error: 1.437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71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1084-3F34-4CB2-85F5-A34DB5EB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 from the Pipeline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7293-994C-4118-8F42-E585372C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Score the data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pred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&lt;-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sdf_predict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(fit,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partitions$test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 %&gt;%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collect()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# Plot the predicted versus actual mpg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ggplot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pred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,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aes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(x = mpg, y = prediction)) +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geom_abline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lty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"dashed", col = "red") +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geom_point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() +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theme(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plot.title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element_text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hjust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= 0.5)) +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coord_fixed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(ratio = 1) +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labs(x = "Actual Fuel Consumption",  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y = "Predicted Fuel Consumption",  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title = "Predicted vs. Actual Fuel Consumption"   </a:t>
            </a:r>
          </a:p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	) </a:t>
            </a:r>
          </a:p>
        </p:txBody>
      </p:sp>
    </p:spTree>
    <p:extLst>
      <p:ext uri="{BB962C8B-B14F-4D97-AF65-F5344CB8AC3E}">
        <p14:creationId xmlns:p14="http://schemas.microsoft.com/office/powerpoint/2010/main" val="32668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B43C-2A73-4DAF-82D7-2F908FD0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4315A-6255-4C93-B602-E8816CFB4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10"/>
            <a:ext cx="10801948" cy="5483559"/>
          </a:xfrm>
        </p:spPr>
      </p:pic>
    </p:spTree>
    <p:extLst>
      <p:ext uri="{BB962C8B-B14F-4D97-AF65-F5344CB8AC3E}">
        <p14:creationId xmlns:p14="http://schemas.microsoft.com/office/powerpoint/2010/main" val="207385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F315-3E62-4B6F-8EFA-0CD86123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Disconnect from Spark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5340-717C-4277-AAEE-41173D5AD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&gt; 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spark_disconnect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en-GB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sc</a:t>
            </a: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78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490-1983-4414-B983-719E2769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GT Package</a:t>
            </a:r>
          </a:p>
        </p:txBody>
      </p:sp>
    </p:spTree>
    <p:extLst>
      <p:ext uri="{BB962C8B-B14F-4D97-AF65-F5344CB8AC3E}">
        <p14:creationId xmlns:p14="http://schemas.microsoft.com/office/powerpoint/2010/main" val="244880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F315-3E62-4B6F-8EFA-0CD86123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GT Package - Easily Create Presentation-Ready Display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414D5-4D29-4D8C-8100-89F6DF00C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32" y="1525823"/>
            <a:ext cx="7705897" cy="4817849"/>
          </a:xfrm>
        </p:spPr>
      </p:pic>
    </p:spTree>
    <p:extLst>
      <p:ext uri="{BB962C8B-B14F-4D97-AF65-F5344CB8AC3E}">
        <p14:creationId xmlns:p14="http://schemas.microsoft.com/office/powerpoint/2010/main" val="381349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6764-724A-4412-8447-51462950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RStudio::conf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E6661-7E58-4AA7-B5B5-65D0279461A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36859" y="1425146"/>
            <a:ext cx="2047905" cy="45982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2654805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9ECF-78F3-419E-AB41-72A9119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D1461-42BB-4449-8FEF-F111F382E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" y="992331"/>
            <a:ext cx="10794740" cy="3097531"/>
          </a:xfrm>
        </p:spPr>
      </p:pic>
    </p:spTree>
    <p:extLst>
      <p:ext uri="{BB962C8B-B14F-4D97-AF65-F5344CB8AC3E}">
        <p14:creationId xmlns:p14="http://schemas.microsoft.com/office/powerpoint/2010/main" val="243902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93D4-7D95-421B-AD19-FF796A6E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FE581-5D2D-4092-88B9-F1F798844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/>
              <a:t>With the </a:t>
            </a:r>
            <a:r>
              <a:rPr lang="en-GB" i="1" dirty="0" err="1"/>
              <a:t>gt</a:t>
            </a:r>
            <a:r>
              <a:rPr lang="en-GB" i="1" dirty="0"/>
              <a:t> package, anyone can make </a:t>
            </a:r>
            <a:r>
              <a:rPr lang="en-GB" b="1" i="1" dirty="0"/>
              <a:t>wonderful-looking tables </a:t>
            </a:r>
            <a:r>
              <a:rPr lang="en-GB" i="1" dirty="0"/>
              <a:t>using the R programming language. The </a:t>
            </a:r>
            <a:r>
              <a:rPr lang="en-GB" i="1" dirty="0" err="1"/>
              <a:t>gt</a:t>
            </a:r>
            <a:r>
              <a:rPr lang="en-GB" i="1" dirty="0"/>
              <a:t> philosophy: we can construct a </a:t>
            </a:r>
            <a:r>
              <a:rPr lang="en-GB" b="1" i="1" dirty="0"/>
              <a:t>wide variety </a:t>
            </a:r>
            <a:r>
              <a:rPr lang="en-GB" i="1" dirty="0"/>
              <a:t>of useful tables with a </a:t>
            </a:r>
            <a:r>
              <a:rPr lang="en-GB" b="1" i="1" dirty="0"/>
              <a:t>cohesive set of table parts</a:t>
            </a:r>
            <a:r>
              <a:rPr lang="en-GB" i="1" dirty="0"/>
              <a:t>. These include the </a:t>
            </a:r>
            <a:r>
              <a:rPr lang="en-GB" dirty="0"/>
              <a:t>table header</a:t>
            </a:r>
            <a:r>
              <a:rPr lang="en-GB" i="1" dirty="0"/>
              <a:t>, the </a:t>
            </a:r>
            <a:r>
              <a:rPr lang="en-GB" dirty="0"/>
              <a:t>stub</a:t>
            </a:r>
            <a:r>
              <a:rPr lang="en-GB" i="1" dirty="0"/>
              <a:t>, the </a:t>
            </a:r>
            <a:r>
              <a:rPr lang="en-GB" dirty="0"/>
              <a:t>stub head</a:t>
            </a:r>
            <a:r>
              <a:rPr lang="en-GB" i="1" dirty="0"/>
              <a:t>, the </a:t>
            </a:r>
            <a:r>
              <a:rPr lang="en-GB" dirty="0"/>
              <a:t>column labels</a:t>
            </a:r>
            <a:r>
              <a:rPr lang="en-GB" i="1" dirty="0"/>
              <a:t>, the </a:t>
            </a:r>
            <a:r>
              <a:rPr lang="en-GB" dirty="0"/>
              <a:t>table body</a:t>
            </a:r>
            <a:r>
              <a:rPr lang="en-GB" i="1" dirty="0"/>
              <a:t>, and the </a:t>
            </a:r>
            <a:r>
              <a:rPr lang="en-GB" dirty="0"/>
              <a:t>table footer</a:t>
            </a:r>
            <a:r>
              <a:rPr lang="en-GB" i="1" dirty="0"/>
              <a:t>.</a:t>
            </a:r>
          </a:p>
          <a:p>
            <a:endParaRPr lang="en-GB" i="1" dirty="0"/>
          </a:p>
          <a:p>
            <a:r>
              <a:rPr lang="en-GB" i="1" dirty="0"/>
              <a:t>Not yet on CRAN</a:t>
            </a:r>
          </a:p>
          <a:p>
            <a:endParaRPr lang="en-GB" i="1" dirty="0"/>
          </a:p>
          <a:p>
            <a:r>
              <a:rPr lang="en-GB" i="1" dirty="0"/>
              <a:t>Some limitations</a:t>
            </a:r>
          </a:p>
          <a:p>
            <a:endParaRPr lang="en-GB" i="1" dirty="0"/>
          </a:p>
          <a:p>
            <a:r>
              <a:rPr lang="en-GB" dirty="0"/>
              <a:t>Word, excel and PDF versions in progress</a:t>
            </a:r>
          </a:p>
        </p:txBody>
      </p:sp>
    </p:spTree>
    <p:extLst>
      <p:ext uri="{BB962C8B-B14F-4D97-AF65-F5344CB8AC3E}">
        <p14:creationId xmlns:p14="http://schemas.microsoft.com/office/powerpoint/2010/main" val="389292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490-1983-4414-B983-719E2769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library(</a:t>
            </a:r>
            <a:r>
              <a:rPr lang="en-GB" dirty="0" err="1"/>
              <a:t>tidymodels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719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FE79-F240-0942-B6FC-832BD92C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tidymodels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23CF-DF80-8F40-ABB3-38E5F2A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tidymodels</a:t>
            </a:r>
            <a:r>
              <a:rPr lang="en-US" dirty="0"/>
              <a:t> - meta-package (e.g., </a:t>
            </a:r>
            <a:r>
              <a:rPr lang="en-US" dirty="0" err="1"/>
              <a:t>tidyverse</a:t>
            </a:r>
            <a:r>
              <a:rPr lang="en-US" dirty="0"/>
              <a:t>), it’s a group of packages: </a:t>
            </a:r>
            <a:r>
              <a:rPr lang="en-US" dirty="0">
                <a:hlinkClick r:id="rId2"/>
              </a:rPr>
              <a:t>https://github.com/tidymodels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recipes    - data preprocessing</a:t>
            </a:r>
          </a:p>
          <a:p>
            <a:r>
              <a:rPr lang="en-US" dirty="0"/>
              <a:t>parsnip    - unified interface to models</a:t>
            </a:r>
          </a:p>
          <a:p>
            <a:r>
              <a:rPr lang="en-US" dirty="0" err="1"/>
              <a:t>rsample</a:t>
            </a:r>
            <a:r>
              <a:rPr lang="en-US" dirty="0"/>
              <a:t>   - resampling data</a:t>
            </a:r>
          </a:p>
          <a:p>
            <a:r>
              <a:rPr lang="en-US" dirty="0"/>
              <a:t>dial           - tune model parameters</a:t>
            </a:r>
          </a:p>
          <a:p>
            <a:r>
              <a:rPr lang="en-US" dirty="0"/>
              <a:t>yardstick  -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507293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915-891C-4866-8955-39237D3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tag_attach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03C0-0A76-4D10-8C4A-6FBD641ED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285702"/>
            <a:ext cx="9314796" cy="506522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Function to install need-specific packages e.g.</a:t>
            </a:r>
          </a:p>
          <a:p>
            <a:endParaRPr lang="en-GB" dirty="0"/>
          </a:p>
          <a:p>
            <a:pPr lvl="1"/>
            <a:r>
              <a:rPr lang="en-GB" dirty="0" err="1"/>
              <a:t>tag_attach</a:t>
            </a:r>
            <a:r>
              <a:rPr lang="en-GB" dirty="0"/>
              <a:t>("text analysis")</a:t>
            </a:r>
          </a:p>
          <a:p>
            <a:pPr lvl="2"/>
            <a:r>
              <a:rPr lang="en-GB" i="1" dirty="0"/>
              <a:t>#&gt; ── Attaching packages ───────────────────────────────── </a:t>
            </a:r>
            <a:r>
              <a:rPr lang="en-GB" i="1" dirty="0" err="1"/>
              <a:t>tidymodels</a:t>
            </a:r>
            <a:r>
              <a:rPr lang="en-GB" i="1" dirty="0"/>
              <a:t> 0.0.1 ──</a:t>
            </a:r>
            <a:r>
              <a:rPr lang="en-GB" dirty="0"/>
              <a:t> </a:t>
            </a:r>
            <a:r>
              <a:rPr lang="en-GB" i="1" dirty="0"/>
              <a:t>#&gt; ✔ </a:t>
            </a:r>
            <a:r>
              <a:rPr lang="en-GB" i="1" dirty="0" err="1"/>
              <a:t>tidytext</a:t>
            </a:r>
            <a:r>
              <a:rPr lang="en-GB" i="1" dirty="0"/>
              <a:t> 0.1.9 ✔ </a:t>
            </a:r>
            <a:r>
              <a:rPr lang="en-GB" i="1" dirty="0" err="1"/>
              <a:t>keras</a:t>
            </a:r>
            <a:r>
              <a:rPr lang="en-GB" i="1" dirty="0"/>
              <a:t> 2.1.6</a:t>
            </a:r>
          </a:p>
          <a:p>
            <a:endParaRPr lang="en-GB" i="1" dirty="0"/>
          </a:p>
          <a:p>
            <a:r>
              <a:rPr lang="en-GB" i="1" dirty="0"/>
              <a:t>Bayesian</a:t>
            </a:r>
          </a:p>
          <a:p>
            <a:r>
              <a:rPr lang="en-GB" i="1" dirty="0"/>
              <a:t>Deep learning</a:t>
            </a:r>
          </a:p>
          <a:p>
            <a:r>
              <a:rPr lang="en-GB" i="1" dirty="0"/>
              <a:t>Feature engineering</a:t>
            </a:r>
          </a:p>
          <a:p>
            <a:r>
              <a:rPr lang="en-GB" i="1" dirty="0"/>
              <a:t>Parallel processing</a:t>
            </a:r>
          </a:p>
          <a:p>
            <a:r>
              <a:rPr lang="en-GB" i="1" dirty="0"/>
              <a:t>Resampling</a:t>
            </a:r>
          </a:p>
          <a:p>
            <a:r>
              <a:rPr lang="en-GB" i="1" dirty="0"/>
              <a:t>Text analysis</a:t>
            </a:r>
          </a:p>
          <a:p>
            <a:r>
              <a:rPr lang="en-GB" i="1" dirty="0"/>
              <a:t>Time series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74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CE4B-C12B-8F4A-BF03-DE325B27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</a:t>
            </a:r>
            <a:r>
              <a:rPr lang="en-US" dirty="0" err="1"/>
              <a:t>tidyeval</a:t>
            </a:r>
            <a:r>
              <a:rPr lang="en-US" dirty="0"/>
              <a:t> does one need to know/use?</a:t>
            </a:r>
          </a:p>
        </p:txBody>
      </p:sp>
    </p:spTree>
    <p:extLst>
      <p:ext uri="{BB962C8B-B14F-4D97-AF65-F5344CB8AC3E}">
        <p14:creationId xmlns:p14="http://schemas.microsoft.com/office/powerpoint/2010/main" val="51279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4895" y="324562"/>
            <a:ext cx="10132566" cy="1742651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41FF1-A533-B549-83A8-63A49A2B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9" y="440873"/>
            <a:ext cx="9867764" cy="8791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br>
              <a:rPr lang="en-US" sz="2300" dirty="0">
                <a:solidFill>
                  <a:srgbClr val="FFFFFF"/>
                </a:solidFill>
              </a:rPr>
            </a:br>
            <a:r>
              <a:rPr lang="en-US" sz="2300" dirty="0">
                <a:solidFill>
                  <a:srgbClr val="FFFFFF"/>
                </a:solidFill>
              </a:rPr>
              <a:t>From Jenny Bryan’s talk for </a:t>
            </a:r>
            <a:r>
              <a:rPr lang="en-US" sz="2300" dirty="0">
                <a:solidFill>
                  <a:srgbClr val="FFFFFF"/>
                </a:solidFill>
                <a:hlinkClick r:id="rId2"/>
              </a:rPr>
              <a:t>rstudio::conf 2019</a:t>
            </a:r>
            <a:r>
              <a:rPr lang="en-US" sz="2300" dirty="0">
                <a:solidFill>
                  <a:srgbClr val="FFFFFF"/>
                </a:solidFill>
              </a:rPr>
              <a:t>, 2019 January 15018, Austin, TX:</a:t>
            </a:r>
            <a:br>
              <a:rPr lang="en-US" sz="2300" dirty="0">
                <a:solidFill>
                  <a:srgbClr val="FFFFFF"/>
                </a:solidFill>
              </a:rPr>
            </a:br>
            <a:r>
              <a:rPr lang="en-US" sz="2300" dirty="0">
                <a:solidFill>
                  <a:srgbClr val="FFFFFF"/>
                </a:solidFill>
                <a:hlinkClick r:id="rId3"/>
              </a:rPr>
              <a:t>https://github.com/jennybc/tidy-eval-context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7456" y="1368822"/>
            <a:ext cx="688484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D70996-7181-BF45-8E00-ADF63CB2D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3" y="3240087"/>
            <a:ext cx="10183968" cy="12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13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4895" y="324562"/>
            <a:ext cx="10132566" cy="1742651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41FF1-A533-B549-83A8-63A49A2B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9" y="440873"/>
            <a:ext cx="9867764" cy="8791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Jenny Bryan’s talk for 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rstudio::conf 2019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2019 January 15018, Austin, TX:</a:t>
            </a:r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dirty="0">
                <a:solidFill>
                  <a:srgbClr val="FFFFFF"/>
                </a:solidFill>
                <a:hlinkClick r:id="rId3"/>
              </a:rPr>
              <a:t>https://github.com/jennybc/tidy-eval-context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7456" y="1368822"/>
            <a:ext cx="688484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8A9D6-C19B-144A-AE2C-7A1AA5AF8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6" y="2329860"/>
            <a:ext cx="9739448" cy="33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0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4895" y="324562"/>
            <a:ext cx="10132566" cy="1742651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41FF1-A533-B549-83A8-63A49A2B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9" y="440873"/>
            <a:ext cx="9867764" cy="8791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Jenny Bryan’s talk for 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rstudio::conf 2019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2019 January 15018, Austin, TX:</a:t>
            </a:r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dirty="0">
                <a:solidFill>
                  <a:srgbClr val="FFFFFF"/>
                </a:solidFill>
                <a:hlinkClick r:id="rId3"/>
              </a:rPr>
              <a:t>https://github.com/jennybc/tidy-eval-context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7456" y="1368822"/>
            <a:ext cx="688484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9DAFE8-D2CD-3B45-9D02-3B988277E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4" y="2183524"/>
            <a:ext cx="8601312" cy="40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65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4895" y="324562"/>
            <a:ext cx="10132566" cy="1742651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41FF1-A533-B549-83A8-63A49A2B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9" y="440873"/>
            <a:ext cx="9867764" cy="8791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Jenny Bryan’s talk for 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rstudio::conf 2019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2019 January 15018, Austin, TX:</a:t>
            </a:r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dirty="0">
                <a:solidFill>
                  <a:srgbClr val="FFFFFF"/>
                </a:solidFill>
                <a:hlinkClick r:id="rId3"/>
              </a:rPr>
              <a:t>https://github.com/jennybc/tidy-eval-context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7456" y="1368822"/>
            <a:ext cx="688484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53B241-0960-4C4B-98D6-5D0894156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1" y="2768600"/>
            <a:ext cx="9592217" cy="23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4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3644619-1FBA-4E80-8CC9-C7853C03116B}"/>
              </a:ext>
            </a:extLst>
          </p:cNvPr>
          <p:cNvSpPr/>
          <p:nvPr/>
        </p:nvSpPr>
        <p:spPr>
          <a:xfrm>
            <a:off x="5840595" y="4091052"/>
            <a:ext cx="4169614" cy="158654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6425BF-2E82-46E2-8B75-ED23421E0FAE}"/>
              </a:ext>
            </a:extLst>
          </p:cNvPr>
          <p:cNvSpPr/>
          <p:nvPr/>
        </p:nvSpPr>
        <p:spPr>
          <a:xfrm>
            <a:off x="5839573" y="1183568"/>
            <a:ext cx="4169614" cy="216059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6FA2E0-CFC5-4FBA-BDBF-D8E47F68E302}"/>
              </a:ext>
            </a:extLst>
          </p:cNvPr>
          <p:cNvSpPr/>
          <p:nvPr/>
        </p:nvSpPr>
        <p:spPr>
          <a:xfrm>
            <a:off x="332508" y="3011837"/>
            <a:ext cx="4169614" cy="329752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1E9398-17A7-4667-9EED-778550FE0369}"/>
              </a:ext>
            </a:extLst>
          </p:cNvPr>
          <p:cNvSpPr/>
          <p:nvPr/>
        </p:nvSpPr>
        <p:spPr>
          <a:xfrm>
            <a:off x="332509" y="1186684"/>
            <a:ext cx="4169614" cy="17107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BE255-DE38-405D-B0B2-0DE5698D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106158"/>
            <a:ext cx="9314796" cy="1252534"/>
          </a:xfrm>
        </p:spPr>
        <p:txBody>
          <a:bodyPr/>
          <a:lstStyle/>
          <a:p>
            <a:r>
              <a:rPr lang="en-GB" dirty="0"/>
              <a:t>Workshops (Day 1-2)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F704A-FE12-47A2-A4CF-2E25E4CFF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46" y="5811699"/>
            <a:ext cx="2705009" cy="360217"/>
          </a:xfrm>
        </p:spPr>
        <p:txBody>
          <a:bodyPr>
            <a:noAutofit/>
          </a:bodyPr>
          <a:lstStyle/>
          <a:p>
            <a:r>
              <a:rPr lang="en-GB" sz="2400" b="1" u="sng" dirty="0"/>
              <a:t>Big Data with 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E7A98-F6B5-47A1-A15F-C3F57BF1D814}"/>
              </a:ext>
            </a:extLst>
          </p:cNvPr>
          <p:cNvSpPr txBox="1">
            <a:spLocks/>
          </p:cNvSpPr>
          <p:nvPr/>
        </p:nvSpPr>
        <p:spPr>
          <a:xfrm>
            <a:off x="5943600" y="2851876"/>
            <a:ext cx="3511886" cy="388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Advanced R Markdown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DE5706-1DF8-433D-849C-2470B416BC72}"/>
              </a:ext>
            </a:extLst>
          </p:cNvPr>
          <p:cNvSpPr txBox="1">
            <a:spLocks/>
          </p:cNvSpPr>
          <p:nvPr/>
        </p:nvSpPr>
        <p:spPr>
          <a:xfrm>
            <a:off x="431241" y="1473078"/>
            <a:ext cx="3733435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Applied Machine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D78106-DA42-4C06-B3F1-2D688C603F44}"/>
              </a:ext>
            </a:extLst>
          </p:cNvPr>
          <p:cNvSpPr txBox="1">
            <a:spLocks/>
          </p:cNvSpPr>
          <p:nvPr/>
        </p:nvSpPr>
        <p:spPr>
          <a:xfrm>
            <a:off x="432262" y="3708672"/>
            <a:ext cx="2787294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Building Tidy Tools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E25B1-EDD0-4A14-BB29-ECC4A78EC94D}"/>
              </a:ext>
            </a:extLst>
          </p:cNvPr>
          <p:cNvSpPr txBox="1">
            <a:spLocks/>
          </p:cNvSpPr>
          <p:nvPr/>
        </p:nvSpPr>
        <p:spPr>
          <a:xfrm>
            <a:off x="432263" y="3344165"/>
            <a:ext cx="4069860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Data Science in the </a:t>
            </a:r>
            <a:r>
              <a:rPr lang="en-GB" sz="2400" dirty="0" err="1"/>
              <a:t>Tidyverse</a:t>
            </a:r>
            <a:endParaRPr lang="en-GB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E791BB-4134-4318-B1B5-C3F3098CF648}"/>
              </a:ext>
            </a:extLst>
          </p:cNvPr>
          <p:cNvSpPr txBox="1">
            <a:spLocks/>
          </p:cNvSpPr>
          <p:nvPr/>
        </p:nvSpPr>
        <p:spPr>
          <a:xfrm>
            <a:off x="5943601" y="1948205"/>
            <a:ext cx="3072575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Intermediate Shiny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C73C27-9D9E-4565-8A12-2CBF60EEFD02}"/>
              </a:ext>
            </a:extLst>
          </p:cNvPr>
          <p:cNvSpPr txBox="1">
            <a:spLocks/>
          </p:cNvSpPr>
          <p:nvPr/>
        </p:nvSpPr>
        <p:spPr>
          <a:xfrm>
            <a:off x="431242" y="1876690"/>
            <a:ext cx="4026550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Introduction to Deep Learning and Deep Learning: Beyond the Basics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222A1A-401A-4171-B7D2-F8DA65DC7859}"/>
              </a:ext>
            </a:extLst>
          </p:cNvPr>
          <p:cNvSpPr txBox="1">
            <a:spLocks/>
          </p:cNvSpPr>
          <p:nvPr/>
        </p:nvSpPr>
        <p:spPr>
          <a:xfrm>
            <a:off x="5943601" y="1498883"/>
            <a:ext cx="3975230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Introduction to Shiny and 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89C22A-549A-407A-9C52-2E47DE839505}"/>
              </a:ext>
            </a:extLst>
          </p:cNvPr>
          <p:cNvSpPr txBox="1">
            <a:spLocks/>
          </p:cNvSpPr>
          <p:nvPr/>
        </p:nvSpPr>
        <p:spPr>
          <a:xfrm>
            <a:off x="432262" y="4161561"/>
            <a:ext cx="4125767" cy="746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RStudio Professional Administrator Certification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0D80D6-7B64-4683-AFB1-BB288A40A7AD}"/>
              </a:ext>
            </a:extLst>
          </p:cNvPr>
          <p:cNvSpPr txBox="1">
            <a:spLocks/>
          </p:cNvSpPr>
          <p:nvPr/>
        </p:nvSpPr>
        <p:spPr>
          <a:xfrm>
            <a:off x="5943600" y="2398987"/>
            <a:ext cx="3975230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Shiny in Production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20F8BB-A4FF-438D-9C04-4441C3B6C73F}"/>
              </a:ext>
            </a:extLst>
          </p:cNvPr>
          <p:cNvSpPr txBox="1">
            <a:spLocks/>
          </p:cNvSpPr>
          <p:nvPr/>
        </p:nvSpPr>
        <p:spPr>
          <a:xfrm>
            <a:off x="5943600" y="4671780"/>
            <a:ext cx="3472915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Shiny Train-the-Trainer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F92009-416B-48C8-80CC-CE503812D85F}"/>
              </a:ext>
            </a:extLst>
          </p:cNvPr>
          <p:cNvSpPr txBox="1">
            <a:spLocks/>
          </p:cNvSpPr>
          <p:nvPr/>
        </p:nvSpPr>
        <p:spPr>
          <a:xfrm>
            <a:off x="5943600" y="5085967"/>
            <a:ext cx="4065587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Tidyverse</a:t>
            </a:r>
            <a:r>
              <a:rPr lang="en-GB" sz="2400" dirty="0"/>
              <a:t> Train-the-Trainer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5AE29F-C897-4069-BE6A-92F2BC938F0A}"/>
              </a:ext>
            </a:extLst>
          </p:cNvPr>
          <p:cNvSpPr txBox="1">
            <a:spLocks/>
          </p:cNvSpPr>
          <p:nvPr/>
        </p:nvSpPr>
        <p:spPr>
          <a:xfrm>
            <a:off x="431241" y="4836120"/>
            <a:ext cx="3733436" cy="45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What They Forgot To Teach You About R, aka Getting S*%! Done in 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D23E2-AB8B-4F29-9CA3-FF3AD53DDA61}"/>
              </a:ext>
            </a:extLst>
          </p:cNvPr>
          <p:cNvSpPr txBox="1"/>
          <p:nvPr/>
        </p:nvSpPr>
        <p:spPr>
          <a:xfrm>
            <a:off x="1330158" y="1191166"/>
            <a:ext cx="188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AD16F-93EB-46A2-B400-E2235D03B965}"/>
              </a:ext>
            </a:extLst>
          </p:cNvPr>
          <p:cNvSpPr txBox="1"/>
          <p:nvPr/>
        </p:nvSpPr>
        <p:spPr>
          <a:xfrm>
            <a:off x="1918041" y="3078321"/>
            <a:ext cx="71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Misc.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936DB3-241F-4AB1-9082-DA6BA9818D6A}"/>
              </a:ext>
            </a:extLst>
          </p:cNvPr>
          <p:cNvSpPr txBox="1"/>
          <p:nvPr/>
        </p:nvSpPr>
        <p:spPr>
          <a:xfrm>
            <a:off x="6775960" y="1167763"/>
            <a:ext cx="22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Shiny and Markdown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9410EA-5672-4F16-A211-D81844E06670}"/>
              </a:ext>
            </a:extLst>
          </p:cNvPr>
          <p:cNvSpPr txBox="1"/>
          <p:nvPr/>
        </p:nvSpPr>
        <p:spPr>
          <a:xfrm>
            <a:off x="7322175" y="4235002"/>
            <a:ext cx="117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2559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8" grpId="0" animBg="1"/>
      <p:bldP spid="16" grpId="0" animBg="1"/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4895" y="324562"/>
            <a:ext cx="10132566" cy="1742651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41FF1-A533-B549-83A8-63A49A2B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9" y="440873"/>
            <a:ext cx="9867764" cy="8791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Jenny Bryan’s talk for 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rstudio::conf 2019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2019 January 15018, Austin, TX:</a:t>
            </a:r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dirty="0">
                <a:solidFill>
                  <a:srgbClr val="FFFFFF"/>
                </a:solidFill>
                <a:hlinkClick r:id="rId3"/>
              </a:rPr>
              <a:t>https://github.com/jennybc/tidy-eval-context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7456" y="1368822"/>
            <a:ext cx="688484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A455FF5-3986-DF49-9AC7-4B2D15310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71" y="2183524"/>
            <a:ext cx="8321220" cy="39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3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4895" y="324562"/>
            <a:ext cx="10132566" cy="1742651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41FF1-A533-B549-83A8-63A49A2B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9" y="440873"/>
            <a:ext cx="9867764" cy="8791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Jenny Bryan’s talk for 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rstudio::conf 2019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2019 January 15018, Austin, TX:</a:t>
            </a:r>
            <a:b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dirty="0">
                <a:solidFill>
                  <a:srgbClr val="FFFFFF"/>
                </a:solidFill>
                <a:hlinkClick r:id="rId3"/>
              </a:rPr>
              <a:t>https://github.com/jennybc/tidy-eval-context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7456" y="1368822"/>
            <a:ext cx="688484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EFE4FE-012D-0F4E-8D64-7E2D4ACB1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9" y="2183524"/>
            <a:ext cx="9872663" cy="34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01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490-1983-4414-B983-719E2769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Notable Mentions</a:t>
            </a:r>
          </a:p>
        </p:txBody>
      </p:sp>
    </p:spTree>
    <p:extLst>
      <p:ext uri="{BB962C8B-B14F-4D97-AF65-F5344CB8AC3E}">
        <p14:creationId xmlns:p14="http://schemas.microsoft.com/office/powerpoint/2010/main" val="689581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D879-0745-47BC-89E0-69703062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these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C158-EB5D-46DF-A4BB-AAC04504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https://github.com/kbroman/RStudioConf2019Slides</a:t>
            </a:r>
            <a:r>
              <a:rPr lang="en-GB" dirty="0"/>
              <a:t> - workshop materials, slides, links to talks</a:t>
            </a:r>
          </a:p>
          <a:p>
            <a:r>
              <a:rPr lang="en-GB" dirty="0">
                <a:hlinkClick r:id="rId3"/>
              </a:rPr>
              <a:t>https://resources.rstudio.com/keynotes-fireside-chats/opening-keynote-day2</a:t>
            </a:r>
            <a:endParaRPr lang="en-GB" dirty="0"/>
          </a:p>
          <a:p>
            <a:pPr lvl="1"/>
            <a:r>
              <a:rPr lang="en-GB" dirty="0"/>
              <a:t>Explicit Direct Instruction in Programming Education</a:t>
            </a:r>
          </a:p>
          <a:p>
            <a:pPr lvl="1"/>
            <a:endParaRPr lang="en-GB" dirty="0"/>
          </a:p>
          <a:p>
            <a:r>
              <a:rPr lang="en-GB" dirty="0">
                <a:hlinkClick r:id="rId4"/>
              </a:rPr>
              <a:t>https://resources.rstudio.com/rstudio-conf-2019/working-with-categorical-data-in-r-without-losing-your-mind</a:t>
            </a:r>
            <a:endParaRPr lang="en-GB" dirty="0"/>
          </a:p>
          <a:p>
            <a:pPr lvl="1"/>
            <a:r>
              <a:rPr lang="en-GB" dirty="0"/>
              <a:t>Working with Categorical Data in R without losing your mind</a:t>
            </a:r>
          </a:p>
        </p:txBody>
      </p:sp>
    </p:spTree>
    <p:extLst>
      <p:ext uri="{BB962C8B-B14F-4D97-AF65-F5344CB8AC3E}">
        <p14:creationId xmlns:p14="http://schemas.microsoft.com/office/powerpoint/2010/main" val="10813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493D-A5F5-42DE-BF83-75B8F76A5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14796" cy="864524"/>
          </a:xfrm>
        </p:spPr>
        <p:txBody>
          <a:bodyPr/>
          <a:lstStyle/>
          <a:p>
            <a:r>
              <a:rPr lang="en-GB" dirty="0" err="1"/>
              <a:t>Cran</a:t>
            </a:r>
            <a:r>
              <a:rPr lang="en-GB" dirty="0"/>
              <a:t> Whales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02355-0205-4B1D-BAFE-09AB139E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7970" r="5975" b="31694"/>
          <a:stretch/>
        </p:blipFill>
        <p:spPr>
          <a:xfrm>
            <a:off x="0" y="861466"/>
            <a:ext cx="10799763" cy="5618709"/>
          </a:xfrm>
        </p:spPr>
      </p:pic>
    </p:spTree>
    <p:extLst>
      <p:ext uri="{BB962C8B-B14F-4D97-AF65-F5344CB8AC3E}">
        <p14:creationId xmlns:p14="http://schemas.microsoft.com/office/powerpoint/2010/main" val="3598804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7698-F2F6-4D2C-895C-0B5956D3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the most of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8316-50D9-45C0-9362-C32CA6842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RStudio Package Manager</a:t>
            </a:r>
          </a:p>
          <a:p>
            <a:pPr lvl="1"/>
            <a:r>
              <a:rPr lang="en-GB" dirty="0"/>
              <a:t>Repository Management Server to organise and centralise packages</a:t>
            </a:r>
          </a:p>
          <a:p>
            <a:pPr lvl="1"/>
            <a:r>
              <a:rPr lang="en-GB" dirty="0"/>
              <a:t>Share local packages</a:t>
            </a:r>
          </a:p>
          <a:p>
            <a:pPr lvl="1"/>
            <a:r>
              <a:rPr lang="en-GB" dirty="0"/>
              <a:t>Restrict package access</a:t>
            </a:r>
          </a:p>
          <a:p>
            <a:pPr lvl="1"/>
            <a:r>
              <a:rPr lang="en-GB" dirty="0"/>
              <a:t>Automate CRAN syncs</a:t>
            </a:r>
          </a:p>
          <a:p>
            <a:pPr lvl="1"/>
            <a:r>
              <a:rPr lang="en-GB" dirty="0"/>
              <a:t>Offline access to CRAN</a:t>
            </a:r>
          </a:p>
          <a:p>
            <a:pPr lvl="1"/>
            <a:r>
              <a:rPr lang="en-GB" dirty="0"/>
              <a:t>Control where and by whom packages are installed</a:t>
            </a:r>
          </a:p>
          <a:p>
            <a:r>
              <a:rPr lang="en-GB" dirty="0"/>
              <a:t>RStudio Connect – publish from within RStudio IDE</a:t>
            </a:r>
          </a:p>
          <a:p>
            <a:pPr lvl="1"/>
            <a:r>
              <a:rPr lang="en-GB" dirty="0"/>
              <a:t>Shiny applications</a:t>
            </a:r>
          </a:p>
          <a:p>
            <a:pPr lvl="1"/>
            <a:r>
              <a:rPr lang="en-GB" dirty="0"/>
              <a:t>R Markdown</a:t>
            </a:r>
          </a:p>
          <a:p>
            <a:pPr lvl="1"/>
            <a:r>
              <a:rPr lang="en-GB" dirty="0"/>
              <a:t>Plumber APIs</a:t>
            </a:r>
          </a:p>
          <a:p>
            <a:pPr lvl="1"/>
            <a:r>
              <a:rPr lang="en-GB" dirty="0"/>
              <a:t>Dashboards</a:t>
            </a:r>
          </a:p>
          <a:p>
            <a:pPr lvl="1"/>
            <a:r>
              <a:rPr lang="en-GB" dirty="0"/>
              <a:t>Schedule updates</a:t>
            </a:r>
          </a:p>
          <a:p>
            <a:pPr lvl="1"/>
            <a:r>
              <a:rPr lang="en-GB" dirty="0"/>
              <a:t>Enterprise security</a:t>
            </a:r>
          </a:p>
        </p:txBody>
      </p:sp>
    </p:spTree>
    <p:extLst>
      <p:ext uri="{BB962C8B-B14F-4D97-AF65-F5344CB8AC3E}">
        <p14:creationId xmlns:p14="http://schemas.microsoft.com/office/powerpoint/2010/main" val="240830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B7A4-3F84-4E45-AE0B-4DBC79C6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the most of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0B319-3F7F-481F-87F9-9BC860F2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RStudio Server Pro</a:t>
            </a:r>
          </a:p>
          <a:p>
            <a:pPr lvl="1"/>
            <a:r>
              <a:rPr lang="en-GB" dirty="0"/>
              <a:t>Access </a:t>
            </a:r>
            <a:r>
              <a:rPr lang="en-GB" dirty="0" err="1"/>
              <a:t>Rstudio</a:t>
            </a:r>
            <a:r>
              <a:rPr lang="en-GB" dirty="0"/>
              <a:t> from any web browser (available in opensource)</a:t>
            </a:r>
          </a:p>
          <a:p>
            <a:pPr lvl="1"/>
            <a:r>
              <a:rPr lang="en-GB" dirty="0"/>
              <a:t>Run multiple analyses in parallel</a:t>
            </a:r>
          </a:p>
          <a:p>
            <a:pPr lvl="1"/>
            <a:r>
              <a:rPr lang="en-GB" dirty="0"/>
              <a:t>Multiple versions of R (for those tricky packages)</a:t>
            </a:r>
          </a:p>
          <a:p>
            <a:pPr lvl="1"/>
            <a:r>
              <a:rPr lang="en-GB" dirty="0"/>
              <a:t>Collaborative projects / follow cursor</a:t>
            </a:r>
          </a:p>
          <a:p>
            <a:pPr lvl="1"/>
            <a:r>
              <a:rPr lang="en-GB" dirty="0"/>
              <a:t>Access user metrics in custom dashboard</a:t>
            </a:r>
          </a:p>
          <a:p>
            <a:pPr lvl="1"/>
            <a:endParaRPr lang="en-GB" dirty="0"/>
          </a:p>
          <a:p>
            <a:r>
              <a:rPr lang="en-GB" dirty="0"/>
              <a:t>All Pro features free if you teach R!</a:t>
            </a:r>
          </a:p>
        </p:txBody>
      </p:sp>
    </p:spTree>
    <p:extLst>
      <p:ext uri="{BB962C8B-B14F-4D97-AF65-F5344CB8AC3E}">
        <p14:creationId xmlns:p14="http://schemas.microsoft.com/office/powerpoint/2010/main" val="37285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A32F-15F8-4FA6-8500-2F2B5ABD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17E2-2701-4966-AC45-D24AE5C8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Friendly conference</a:t>
            </a:r>
          </a:p>
          <a:p>
            <a:r>
              <a:rPr lang="en-GB" dirty="0"/>
              <a:t>Useful for new packages</a:t>
            </a:r>
          </a:p>
          <a:p>
            <a:r>
              <a:rPr lang="en-GB" dirty="0"/>
              <a:t>Useful for collaboration</a:t>
            </a:r>
          </a:p>
          <a:p>
            <a:r>
              <a:rPr lang="en-GB" dirty="0"/>
              <a:t>Useful for key skills</a:t>
            </a:r>
          </a:p>
        </p:txBody>
      </p:sp>
    </p:spTree>
    <p:extLst>
      <p:ext uri="{BB962C8B-B14F-4D97-AF65-F5344CB8AC3E}">
        <p14:creationId xmlns:p14="http://schemas.microsoft.com/office/powerpoint/2010/main" val="69940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B13B-80FE-4676-80BA-A826488E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14796" cy="957464"/>
          </a:xfrm>
        </p:spPr>
        <p:txBody>
          <a:bodyPr/>
          <a:lstStyle/>
          <a:p>
            <a:r>
              <a:rPr lang="en-GB" dirty="0"/>
              <a:t>RStudio::conf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30012-1C5F-413C-8DBA-47123F064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58" y="733339"/>
            <a:ext cx="7672646" cy="5746836"/>
          </a:xfrm>
        </p:spPr>
      </p:pic>
    </p:spTree>
    <p:extLst>
      <p:ext uri="{BB962C8B-B14F-4D97-AF65-F5344CB8AC3E}">
        <p14:creationId xmlns:p14="http://schemas.microsoft.com/office/powerpoint/2010/main" val="3072896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490-1983-4414-B983-719E2769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2140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43E5-2AB4-46F1-B18B-0A2EEC62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Conference (Day 3-4)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BDA1-4C2E-421B-AAFC-E39B47C5B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Keynote Speeches:</a:t>
            </a:r>
          </a:p>
          <a:p>
            <a:pPr lvl="1"/>
            <a:r>
              <a:rPr lang="en-GB" dirty="0"/>
              <a:t>RStudio vision</a:t>
            </a:r>
          </a:p>
          <a:p>
            <a:pPr lvl="1"/>
            <a:r>
              <a:rPr lang="en-GB" dirty="0"/>
              <a:t>Shiny in production: Principles, practices, and tools</a:t>
            </a:r>
          </a:p>
          <a:p>
            <a:pPr lvl="1"/>
            <a:r>
              <a:rPr lang="en-GB" b="1" dirty="0"/>
              <a:t>Explicit Direct Instruction in Programming Education</a:t>
            </a:r>
          </a:p>
          <a:p>
            <a:pPr lvl="1"/>
            <a:r>
              <a:rPr lang="en-GB" dirty="0"/>
              <a:t>The Unreasonable Effectiveness of Public Work</a:t>
            </a:r>
          </a:p>
          <a:p>
            <a:pPr lvl="1"/>
            <a:r>
              <a:rPr lang="en-GB" dirty="0"/>
              <a:t>Panel discussion – Growth and Data Science: Individuals, leaders, organisations and responsibilities</a:t>
            </a:r>
          </a:p>
          <a:p>
            <a:pPr lvl="2"/>
            <a:r>
              <a:rPr lang="en-GB" dirty="0"/>
              <a:t>Hilary Parker (Stitch Fix)</a:t>
            </a:r>
          </a:p>
          <a:p>
            <a:pPr lvl="2"/>
            <a:r>
              <a:rPr lang="en-GB" dirty="0" err="1"/>
              <a:t>Larthik</a:t>
            </a:r>
            <a:r>
              <a:rPr lang="en-GB" dirty="0"/>
              <a:t> Ram (UC Berkeley)</a:t>
            </a:r>
          </a:p>
          <a:p>
            <a:pPr lvl="2"/>
            <a:r>
              <a:rPr lang="en-GB" dirty="0"/>
              <a:t>Angela </a:t>
            </a:r>
            <a:r>
              <a:rPr lang="en-GB" dirty="0" err="1"/>
              <a:t>Bassa</a:t>
            </a:r>
            <a:r>
              <a:rPr lang="en-GB" dirty="0"/>
              <a:t> (iRobot)</a:t>
            </a:r>
          </a:p>
          <a:p>
            <a:pPr lvl="2"/>
            <a:r>
              <a:rPr lang="en-GB" dirty="0"/>
              <a:t>Tracy Teal (Carpentries)</a:t>
            </a:r>
          </a:p>
          <a:p>
            <a:pPr lvl="2"/>
            <a:r>
              <a:rPr lang="en-GB" dirty="0"/>
              <a:t>Eduardo </a:t>
            </a:r>
            <a:r>
              <a:rPr lang="en-GB" dirty="0" err="1"/>
              <a:t>Arino</a:t>
            </a:r>
            <a:r>
              <a:rPr lang="en-GB" dirty="0"/>
              <a:t> de la </a:t>
            </a:r>
            <a:r>
              <a:rPr lang="en-GB" dirty="0" err="1"/>
              <a:t>Rubia</a:t>
            </a:r>
            <a:r>
              <a:rPr lang="en-GB" dirty="0"/>
              <a:t> (DataScience.LA)</a:t>
            </a:r>
          </a:p>
        </p:txBody>
      </p:sp>
    </p:spTree>
    <p:extLst>
      <p:ext uri="{BB962C8B-B14F-4D97-AF65-F5344CB8AC3E}">
        <p14:creationId xmlns:p14="http://schemas.microsoft.com/office/powerpoint/2010/main" val="3224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61E6-51FA-4E3B-908F-6256FC0F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Break-out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3970-BA51-4AD5-A98C-458FE1EDF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725046"/>
            <a:ext cx="4657397" cy="4111612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Interoperability</a:t>
            </a:r>
          </a:p>
          <a:p>
            <a:r>
              <a:rPr lang="en-GB" dirty="0"/>
              <a:t>Professional / RStudio features</a:t>
            </a:r>
          </a:p>
          <a:p>
            <a:r>
              <a:rPr lang="en-GB" b="1" dirty="0" err="1"/>
              <a:t>Tidyverse-ext</a:t>
            </a:r>
            <a:endParaRPr lang="en-GB" b="1" dirty="0"/>
          </a:p>
          <a:p>
            <a:endParaRPr lang="en-GB" dirty="0"/>
          </a:p>
          <a:p>
            <a:r>
              <a:rPr lang="en-GB" b="1" dirty="0"/>
              <a:t>Applications / industry</a:t>
            </a:r>
          </a:p>
          <a:p>
            <a:r>
              <a:rPr lang="en-GB" dirty="0"/>
              <a:t>Distributed / cluster computing</a:t>
            </a:r>
          </a:p>
          <a:p>
            <a:r>
              <a:rPr lang="en-GB" dirty="0"/>
              <a:t>Teaching</a:t>
            </a:r>
          </a:p>
          <a:p>
            <a:endParaRPr lang="en-GB" dirty="0"/>
          </a:p>
          <a:p>
            <a:r>
              <a:rPr lang="en-GB" b="1" dirty="0"/>
              <a:t>Modelling</a:t>
            </a:r>
          </a:p>
          <a:p>
            <a:r>
              <a:rPr lang="en-GB" dirty="0"/>
              <a:t>Workflow</a:t>
            </a:r>
          </a:p>
          <a:p>
            <a:r>
              <a:rPr lang="en-GB" dirty="0" err="1"/>
              <a:t>Tidyverse-ext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069EB6-8787-4FD8-9AAF-336439784A7D}"/>
              </a:ext>
            </a:extLst>
          </p:cNvPr>
          <p:cNvSpPr txBox="1">
            <a:spLocks/>
          </p:cNvSpPr>
          <p:nvPr/>
        </p:nvSpPr>
        <p:spPr>
          <a:xfrm>
            <a:off x="5399881" y="1725046"/>
            <a:ext cx="4657397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Organisational thinking</a:t>
            </a:r>
          </a:p>
          <a:p>
            <a:r>
              <a:rPr lang="en-GB" dirty="0"/>
              <a:t>Programming</a:t>
            </a:r>
          </a:p>
          <a:p>
            <a:r>
              <a:rPr lang="en-GB" b="1" dirty="0"/>
              <a:t>Publication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Programming</a:t>
            </a:r>
          </a:p>
          <a:p>
            <a:r>
              <a:rPr lang="en-GB" dirty="0"/>
              <a:t>Shiny</a:t>
            </a:r>
          </a:p>
          <a:p>
            <a:r>
              <a:rPr lang="en-GB" b="1" dirty="0"/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357820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4B8-2159-47A7-ACE1-734F07E0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Birds of a Feather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6D6D-CDBE-4D03-92BB-4E3985341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6" y="1379412"/>
            <a:ext cx="8296102" cy="43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Networking opportunities at breakfast, lunch, coffee etc.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AEB451-C66A-4BAD-9048-2DC4849782AB}"/>
              </a:ext>
            </a:extLst>
          </p:cNvPr>
          <p:cNvSpPr txBox="1">
            <a:spLocks/>
          </p:cNvSpPr>
          <p:nvPr/>
        </p:nvSpPr>
        <p:spPr>
          <a:xfrm>
            <a:off x="199506" y="2023553"/>
            <a:ext cx="3399905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NLP</a:t>
            </a:r>
          </a:p>
          <a:p>
            <a:r>
              <a:rPr lang="en-GB" dirty="0"/>
              <a:t>Data for “Good”</a:t>
            </a:r>
          </a:p>
          <a:p>
            <a:r>
              <a:rPr lang="en-GB" dirty="0"/>
              <a:t>R-Admin</a:t>
            </a:r>
          </a:p>
          <a:p>
            <a:r>
              <a:rPr lang="en-GB" dirty="0"/>
              <a:t>DevOps</a:t>
            </a:r>
          </a:p>
          <a:p>
            <a:r>
              <a:rPr lang="en-GB" dirty="0"/>
              <a:t>Retail / CPG</a:t>
            </a:r>
          </a:p>
          <a:p>
            <a:r>
              <a:rPr lang="en-GB" dirty="0"/>
              <a:t>Education</a:t>
            </a:r>
          </a:p>
          <a:p>
            <a:r>
              <a:rPr lang="en-GB" dirty="0"/>
              <a:t>EdTech</a:t>
            </a:r>
          </a:p>
          <a:p>
            <a:r>
              <a:rPr lang="en-GB" dirty="0"/>
              <a:t>Manufacturing</a:t>
            </a:r>
          </a:p>
          <a:p>
            <a:r>
              <a:rPr lang="en-GB" dirty="0"/>
              <a:t>Business Intelligence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A33B28-4576-45D6-B39B-EF61BCF2F7CD}"/>
              </a:ext>
            </a:extLst>
          </p:cNvPr>
          <p:cNvSpPr txBox="1">
            <a:spLocks/>
          </p:cNvSpPr>
          <p:nvPr/>
        </p:nvSpPr>
        <p:spPr>
          <a:xfrm>
            <a:off x="3599411" y="2023553"/>
            <a:ext cx="3399905" cy="41116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Finance</a:t>
            </a:r>
          </a:p>
          <a:p>
            <a:r>
              <a:rPr lang="en-GB" dirty="0"/>
              <a:t>Healthcare and Insurance</a:t>
            </a:r>
          </a:p>
          <a:p>
            <a:r>
              <a:rPr lang="en-GB" dirty="0"/>
              <a:t>Pharma and life Sciences</a:t>
            </a:r>
          </a:p>
          <a:p>
            <a:r>
              <a:rPr lang="en-GB" dirty="0"/>
              <a:t>Academic / Research</a:t>
            </a:r>
          </a:p>
          <a:p>
            <a:r>
              <a:rPr lang="en-GB" dirty="0"/>
              <a:t>Arrow</a:t>
            </a:r>
          </a:p>
          <a:p>
            <a:r>
              <a:rPr lang="en-GB" dirty="0"/>
              <a:t>Data Science Managers</a:t>
            </a:r>
          </a:p>
          <a:p>
            <a:r>
              <a:rPr lang="en-GB" dirty="0"/>
              <a:t>Spatial / Maps</a:t>
            </a:r>
          </a:p>
          <a:p>
            <a:r>
              <a:rPr lang="en-GB" dirty="0" err="1"/>
              <a:t>StartUps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311CDC-EC97-488B-A969-5415543E93A2}"/>
              </a:ext>
            </a:extLst>
          </p:cNvPr>
          <p:cNvSpPr txBox="1">
            <a:spLocks/>
          </p:cNvSpPr>
          <p:nvPr/>
        </p:nvSpPr>
        <p:spPr>
          <a:xfrm>
            <a:off x="6999316" y="2023553"/>
            <a:ext cx="3399905" cy="41116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02494" indent="-202494" algn="l" defTabSz="809976" rtl="0" eaLnBrk="1" latinLnBrk="0" hangingPunct="1">
              <a:lnSpc>
                <a:spcPct val="90000"/>
              </a:lnSpc>
              <a:spcBef>
                <a:spcPts val="886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7482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469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457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45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433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420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408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396" indent="-202494" algn="l" defTabSz="809976" rtl="0" eaLnBrk="1" latinLnBrk="0" hangingPunct="1">
              <a:lnSpc>
                <a:spcPct val="90000"/>
              </a:lnSpc>
              <a:spcBef>
                <a:spcPts val="443"/>
              </a:spcBef>
              <a:buFont typeface="Arial" panose="020B0604020202020204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Energy</a:t>
            </a:r>
          </a:p>
          <a:p>
            <a:r>
              <a:rPr lang="en-GB" dirty="0"/>
              <a:t>Media / Journalism</a:t>
            </a:r>
          </a:p>
          <a:p>
            <a:r>
              <a:rPr lang="en-GB" dirty="0"/>
              <a:t>Government / Public Sector</a:t>
            </a:r>
          </a:p>
          <a:p>
            <a:r>
              <a:rPr lang="en-GB" dirty="0"/>
              <a:t>Machine Learning</a:t>
            </a:r>
          </a:p>
          <a:p>
            <a:r>
              <a:rPr lang="en-GB" dirty="0"/>
              <a:t>Package Development</a:t>
            </a:r>
          </a:p>
          <a:p>
            <a:r>
              <a:rPr lang="en-GB" dirty="0"/>
              <a:t>Environmental / Ecology</a:t>
            </a:r>
          </a:p>
          <a:p>
            <a:r>
              <a:rPr lang="en-GB" dirty="0"/>
              <a:t>Sports Analytics</a:t>
            </a:r>
          </a:p>
          <a:p>
            <a:r>
              <a:rPr lang="en-GB" dirty="0"/>
              <a:t>R-Ladies</a:t>
            </a:r>
          </a:p>
        </p:txBody>
      </p:sp>
    </p:spTree>
    <p:extLst>
      <p:ext uri="{BB962C8B-B14F-4D97-AF65-F5344CB8AC3E}">
        <p14:creationId xmlns:p14="http://schemas.microsoft.com/office/powerpoint/2010/main" val="164866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564-08D9-4E6E-A6A7-3DC850B9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r>
              <a:rPr lang="en-GB" dirty="0"/>
              <a:t> Developer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F7D5-5C4F-43BA-B368-672E25C2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4" y="1725046"/>
            <a:ext cx="9314796" cy="1874365"/>
          </a:xfrm>
        </p:spPr>
        <p:txBody>
          <a:bodyPr/>
          <a:lstStyle/>
          <a:p>
            <a:r>
              <a:rPr lang="en-GB" dirty="0"/>
              <a:t>Saturday after the conference</a:t>
            </a:r>
          </a:p>
          <a:p>
            <a:r>
              <a:rPr lang="en-GB" dirty="0"/>
              <a:t>Friendly debugging</a:t>
            </a:r>
          </a:p>
          <a:p>
            <a:r>
              <a:rPr lang="en-GB" dirty="0"/>
              <a:t>Pull requests</a:t>
            </a:r>
          </a:p>
          <a:p>
            <a:r>
              <a:rPr lang="en-GB" dirty="0"/>
              <a:t>Package development</a:t>
            </a:r>
          </a:p>
        </p:txBody>
      </p:sp>
    </p:spTree>
    <p:extLst>
      <p:ext uri="{BB962C8B-B14F-4D97-AF65-F5344CB8AC3E}">
        <p14:creationId xmlns:p14="http://schemas.microsoft.com/office/powerpoint/2010/main" val="53625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490-1983-4414-B983-719E2769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 Workshop</a:t>
            </a:r>
          </a:p>
        </p:txBody>
      </p:sp>
    </p:spTree>
    <p:extLst>
      <p:ext uri="{BB962C8B-B14F-4D97-AF65-F5344CB8AC3E}">
        <p14:creationId xmlns:p14="http://schemas.microsoft.com/office/powerpoint/2010/main" val="384030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emplate.potx" id="{FB0B5E08-43B4-4E04-8BA5-846452A58079}" vid="{FA654C67-63AE-4ABB-BADC-A0ED9355AC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1487</Words>
  <Application>Microsoft Office PowerPoint</Application>
  <PresentationFormat>Custom</PresentationFormat>
  <Paragraphs>353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Source Code Pro Medium</vt:lpstr>
      <vt:lpstr>Source Sans Pro Semibold</vt:lpstr>
      <vt:lpstr>Wingdings</vt:lpstr>
      <vt:lpstr>Office Theme</vt:lpstr>
      <vt:lpstr>RStudio::conf 2019</vt:lpstr>
      <vt:lpstr>Overview</vt:lpstr>
      <vt:lpstr>RStudio::conf 2019</vt:lpstr>
      <vt:lpstr>Workshops (Day 1-2)</vt:lpstr>
      <vt:lpstr>Main Conference (Day 3-4)</vt:lpstr>
      <vt:lpstr>Break-out Sessions</vt:lpstr>
      <vt:lpstr>Birds of a Feather</vt:lpstr>
      <vt:lpstr>Tidyverse Developer Day</vt:lpstr>
      <vt:lpstr>Big Data Workshop</vt:lpstr>
      <vt:lpstr>Big Data Workshop</vt:lpstr>
      <vt:lpstr>Secure Access to Databases</vt:lpstr>
      <vt:lpstr>Bad Practice</vt:lpstr>
      <vt:lpstr>Openssl::askpass</vt:lpstr>
      <vt:lpstr>Deployed Content – Prompt for Credentials</vt:lpstr>
      <vt:lpstr>Deployed Content - .Renviron file</vt:lpstr>
      <vt:lpstr>Encryptr package</vt:lpstr>
      <vt:lpstr>Efficient Data Management</vt:lpstr>
      <vt:lpstr>Workable Example with Sparklyr</vt:lpstr>
      <vt:lpstr>Add in some data</vt:lpstr>
      <vt:lpstr>Transform the Data</vt:lpstr>
      <vt:lpstr>Collect the Data</vt:lpstr>
      <vt:lpstr>dbplyr – how it works</vt:lpstr>
      <vt:lpstr>Create a Pipeline</vt:lpstr>
      <vt:lpstr>Execute a Pipeline</vt:lpstr>
      <vt:lpstr>Collect from the Pipeline Output</vt:lpstr>
      <vt:lpstr>PowerPoint Presentation</vt:lpstr>
      <vt:lpstr>Disconnect from Spark Cluster</vt:lpstr>
      <vt:lpstr>GT Package</vt:lpstr>
      <vt:lpstr>GT Package - Easily Create Presentation-Ready Display Tables</vt:lpstr>
      <vt:lpstr>PowerPoint Presentation</vt:lpstr>
      <vt:lpstr>GT Package</vt:lpstr>
      <vt:lpstr>library(tidymodels)</vt:lpstr>
      <vt:lpstr>Library(tidymodels)</vt:lpstr>
      <vt:lpstr>tag_attach()</vt:lpstr>
      <vt:lpstr>How much tidyeval does one need to know/use?</vt:lpstr>
      <vt:lpstr> From Jenny Bryan’s talk for rstudio::conf 2019, 2019 January 15018, Austin, TX: https://github.com/jennybc/tidy-eval-context</vt:lpstr>
      <vt:lpstr> From Jenny Bryan’s talk for rstudio::conf 2019, 2019 January 15018, Austin, TX: https://github.com/jennybc/tidy-eval-context</vt:lpstr>
      <vt:lpstr> From Jenny Bryan’s talk for rstudio::conf 2019, 2019 January 15018, Austin, TX: https://github.com/jennybc/tidy-eval-context</vt:lpstr>
      <vt:lpstr> From Jenny Bryan’s talk for rstudio::conf 2019, 2019 January 15018, Austin, TX: https://github.com/jennybc/tidy-eval-context</vt:lpstr>
      <vt:lpstr> From Jenny Bryan’s talk for rstudio::conf 2019, 2019 January 15018, Austin, TX: https://github.com/jennybc/tidy-eval-context</vt:lpstr>
      <vt:lpstr> From Jenny Bryan’s talk for rstudio::conf 2019, 2019 January 15018, Austin, TX: https://github.com/jennybc/tidy-eval-context</vt:lpstr>
      <vt:lpstr>Notable Mentions</vt:lpstr>
      <vt:lpstr>Check out these talks</vt:lpstr>
      <vt:lpstr>Cran Whales</vt:lpstr>
      <vt:lpstr>Make the most of RStudio</vt:lpstr>
      <vt:lpstr>Make the most of RStudio</vt:lpstr>
      <vt:lpstr>Summary</vt:lpstr>
      <vt:lpstr>RStudio::conf 2020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RStudio::conf 2019</dc:title>
  <dc:creator>OTS Riinu</dc:creator>
  <cp:lastModifiedBy>Cameron Fairfield</cp:lastModifiedBy>
  <cp:revision>13</cp:revision>
  <dcterms:created xsi:type="dcterms:W3CDTF">2019-02-14T14:58:34Z</dcterms:created>
  <dcterms:modified xsi:type="dcterms:W3CDTF">2019-02-20T16:50:31Z</dcterms:modified>
</cp:coreProperties>
</file>